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1450" r:id="rId5"/>
    <p:sldId id="2803" r:id="rId6"/>
    <p:sldId id="2807" r:id="rId7"/>
    <p:sldId id="280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3A0498-744C-422E-BDE0-E3E0B8C9F46F}" v="3" dt="2026-01-19T12:13:00.190"/>
    <p1510:client id="{A0E4ABF1-0F17-8C8F-AF6D-C5F1A567FD2E}" v="5" dt="2026-01-19T12:06:54.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3447" autoAdjust="0"/>
  </p:normalViewPr>
  <p:slideViewPr>
    <p:cSldViewPr snapToGrid="0">
      <p:cViewPr varScale="1">
        <p:scale>
          <a:sx n="77" d="100"/>
          <a:sy n="77" d="100"/>
        </p:scale>
        <p:origin x="268"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86247A-6BD4-4FDF-BB63-5F3DADB75A18}" type="datetimeFigureOut">
              <a:rPr lang="en-GB" smtClean="0"/>
              <a:t>19/01/2026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1A66A9-7982-4904-8535-9D98FC2D5BAA}" type="slidenum">
              <a:rPr lang="en-GB" smtClean="0"/>
              <a:t>‹#›</a:t>
            </a:fld>
            <a:endParaRPr lang="en-GB"/>
          </a:p>
        </p:txBody>
      </p:sp>
    </p:spTree>
    <p:extLst>
      <p:ext uri="{BB962C8B-B14F-4D97-AF65-F5344CB8AC3E}">
        <p14:creationId xmlns:p14="http://schemas.microsoft.com/office/powerpoint/2010/main" val="138790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28713" y="673100"/>
            <a:ext cx="9263063" cy="5211763"/>
          </a:xfrm>
        </p:spPr>
      </p:sp>
      <p:sp>
        <p:nvSpPr>
          <p:cNvPr id="3" name="Notes Placeholder 2"/>
          <p:cNvSpPr>
            <a:spLocks noGrp="1"/>
          </p:cNvSpPr>
          <p:nvPr>
            <p:ph type="body" idx="1"/>
          </p:nvPr>
        </p:nvSpPr>
        <p:spPr/>
        <p:txBody>
          <a:bodyPr/>
          <a:lstStyle/>
          <a:p>
            <a:endParaRPr lang="en-GB" sz="1500" dirty="0"/>
          </a:p>
        </p:txBody>
      </p:sp>
    </p:spTree>
    <p:extLst>
      <p:ext uri="{BB962C8B-B14F-4D97-AF65-F5344CB8AC3E}">
        <p14:creationId xmlns:p14="http://schemas.microsoft.com/office/powerpoint/2010/main" val="2626802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www.thepsc.co.uk/"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www.thepsc.co.uk/"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C68C3-7954-4467-9855-3E80F7E77D70}"/>
              </a:ext>
            </a:extLst>
          </p:cNvPr>
          <p:cNvSpPr>
            <a:spLocks noGrp="1"/>
          </p:cNvSpPr>
          <p:nvPr>
            <p:ph type="ctrTitle"/>
          </p:nvPr>
        </p:nvSpPr>
        <p:spPr>
          <a:xfrm>
            <a:off x="432000" y="3799528"/>
            <a:ext cx="4680000" cy="1008802"/>
          </a:xfrm>
        </p:spPr>
        <p:txBody>
          <a:bodyPr anchor="b"/>
          <a:lstStyle>
            <a:lvl1pPr algn="l">
              <a:defRPr sz="33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878396E-44B5-46D7-A4AB-10A114E14E47}"/>
              </a:ext>
            </a:extLst>
          </p:cNvPr>
          <p:cNvSpPr>
            <a:spLocks noGrp="1"/>
          </p:cNvSpPr>
          <p:nvPr>
            <p:ph type="subTitle" idx="1"/>
          </p:nvPr>
        </p:nvSpPr>
        <p:spPr>
          <a:xfrm>
            <a:off x="457200" y="5040000"/>
            <a:ext cx="4680000" cy="313932"/>
          </a:xfrm>
        </p:spPr>
        <p:txBody>
          <a:bodyPr wrap="square">
            <a:sp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7" name="TextBox 6">
            <a:extLst>
              <a:ext uri="{FF2B5EF4-FFF2-40B4-BE49-F238E27FC236}">
                <a16:creationId xmlns:a16="http://schemas.microsoft.com/office/drawing/2014/main" id="{273D904F-377C-4F79-A7A1-17E487B9C8AA}"/>
              </a:ext>
            </a:extLst>
          </p:cNvPr>
          <p:cNvSpPr txBox="1"/>
          <p:nvPr userDrawn="1"/>
        </p:nvSpPr>
        <p:spPr>
          <a:xfrm>
            <a:off x="457200" y="6029325"/>
            <a:ext cx="2568332" cy="246221"/>
          </a:xfrm>
          <a:prstGeom prst="rect">
            <a:avLst/>
          </a:prstGeom>
          <a:noFill/>
        </p:spPr>
        <p:txBody>
          <a:bodyPr wrap="square" rtlCol="0">
            <a:noAutofit/>
          </a:bodyPr>
          <a:lstStyle/>
          <a:p>
            <a:r>
              <a:rPr lang="en-GB" sz="1000">
                <a:solidFill>
                  <a:schemeClr val="bg1"/>
                </a:solidFill>
              </a:rPr>
              <a:t>© The PSC / Circulation Limited - Client</a:t>
            </a:r>
          </a:p>
        </p:txBody>
      </p:sp>
      <p:pic>
        <p:nvPicPr>
          <p:cNvPr id="9" name="Picture 8" descr="A picture containing drawing&#10;&#10;Description automatically generated">
            <a:extLst>
              <a:ext uri="{FF2B5EF4-FFF2-40B4-BE49-F238E27FC236}">
                <a16:creationId xmlns:a16="http://schemas.microsoft.com/office/drawing/2014/main" id="{4E4E14E4-D9DC-49A5-A2F4-1C2C70ECD119}"/>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1428" y="1735762"/>
            <a:ext cx="3564000" cy="1491392"/>
          </a:xfrm>
          <a:prstGeom prst="rect">
            <a:avLst/>
          </a:prstGeom>
        </p:spPr>
      </p:pic>
      <p:sp>
        <p:nvSpPr>
          <p:cNvPr id="11" name="Freeform 15">
            <a:extLst>
              <a:ext uri="{FF2B5EF4-FFF2-40B4-BE49-F238E27FC236}">
                <a16:creationId xmlns:a16="http://schemas.microsoft.com/office/drawing/2014/main" id="{99CCE2B0-B063-425D-A3C2-E4451E93F8F7}"/>
              </a:ext>
            </a:extLst>
          </p:cNvPr>
          <p:cNvSpPr/>
          <p:nvPr userDrawn="1"/>
        </p:nvSpPr>
        <p:spPr>
          <a:xfrm rot="2732648">
            <a:off x="5449123" y="5336502"/>
            <a:ext cx="9382783" cy="2126264"/>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4">
            <a:extLst>
              <a:ext uri="{FF2B5EF4-FFF2-40B4-BE49-F238E27FC236}">
                <a16:creationId xmlns:a16="http://schemas.microsoft.com/office/drawing/2014/main" id="{385D1CB1-8304-45FF-8DA7-ACA2EF9C7A4E}"/>
              </a:ext>
            </a:extLst>
          </p:cNvPr>
          <p:cNvSpPr/>
          <p:nvPr userDrawn="1"/>
        </p:nvSpPr>
        <p:spPr>
          <a:xfrm rot="18922003">
            <a:off x="6959947" y="2623069"/>
            <a:ext cx="2967320" cy="672055"/>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050150AA-8606-4ADA-900F-6D443F2875D3}"/>
              </a:ext>
            </a:extLst>
          </p:cNvPr>
          <p:cNvSpPr/>
          <p:nvPr userDrawn="1"/>
        </p:nvSpPr>
        <p:spPr>
          <a:xfrm rot="20876818">
            <a:off x="8599486" y="804861"/>
            <a:ext cx="5957887" cy="1349375"/>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3759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tx2"/>
        </a:solidFill>
        <a:effectLst/>
      </p:bgPr>
    </p:bg>
    <p:spTree>
      <p:nvGrpSpPr>
        <p:cNvPr id="1" name=""/>
        <p:cNvGrpSpPr/>
        <p:nvPr/>
      </p:nvGrpSpPr>
      <p:grpSpPr>
        <a:xfrm>
          <a:off x="0" y="0"/>
          <a:ext cx="0" cy="0"/>
          <a:chOff x="0" y="0"/>
          <a:chExt cx="0" cy="0"/>
        </a:xfrm>
      </p:grpSpPr>
      <p:sp>
        <p:nvSpPr>
          <p:cNvPr id="8" name="Freeform 11">
            <a:extLst>
              <a:ext uri="{FF2B5EF4-FFF2-40B4-BE49-F238E27FC236}">
                <a16:creationId xmlns:a16="http://schemas.microsoft.com/office/drawing/2014/main" id="{BF913F91-33C8-45D5-984B-F861C058B617}"/>
              </a:ext>
            </a:extLst>
          </p:cNvPr>
          <p:cNvSpPr/>
          <p:nvPr userDrawn="1"/>
        </p:nvSpPr>
        <p:spPr>
          <a:xfrm rot="2732648">
            <a:off x="6892830" y="5008456"/>
            <a:ext cx="7897909" cy="1788762"/>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5">
            <a:extLst>
              <a:ext uri="{FF2B5EF4-FFF2-40B4-BE49-F238E27FC236}">
                <a16:creationId xmlns:a16="http://schemas.microsoft.com/office/drawing/2014/main" id="{2FDA10FA-9F34-4FC8-A25A-1A375B07028E}"/>
              </a:ext>
            </a:extLst>
          </p:cNvPr>
          <p:cNvSpPr/>
          <p:nvPr userDrawn="1"/>
        </p:nvSpPr>
        <p:spPr>
          <a:xfrm rot="18900000">
            <a:off x="9398711" y="-509512"/>
            <a:ext cx="5586578" cy="1265279"/>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441325"/>
            <a:ext cx="7200000" cy="565668"/>
          </a:xfrm>
        </p:spPr>
        <p:txBody>
          <a:bodyPr anchor="t"/>
          <a:lstStyle>
            <a:lvl1pPr>
              <a:defRPr sz="3400">
                <a:solidFill>
                  <a:schemeClr val="bg2"/>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32B755-6019-4FB9-9537-B299AE01B269}"/>
              </a:ext>
            </a:extLst>
          </p:cNvPr>
          <p:cNvSpPr>
            <a:spLocks noGrp="1"/>
          </p:cNvSpPr>
          <p:nvPr>
            <p:ph type="body" idx="1"/>
          </p:nvPr>
        </p:nvSpPr>
        <p:spPr>
          <a:xfrm>
            <a:off x="371475" y="1795531"/>
            <a:ext cx="7200000" cy="397032"/>
          </a:xfrm>
        </p:spPr>
        <p:txBody>
          <a:bodyPr>
            <a:spAutoFit/>
          </a:bodyPr>
          <a:lstStyle>
            <a:lvl1pPr marL="342900" indent="-342900">
              <a:buFont typeface="Wingdings" panose="05000000000000000000" pitchFamily="2" charset="2"/>
              <a:buChar char="§"/>
              <a:defRPr sz="22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Tree>
    <p:extLst>
      <p:ext uri="{BB962C8B-B14F-4D97-AF65-F5344CB8AC3E}">
        <p14:creationId xmlns:p14="http://schemas.microsoft.com/office/powerpoint/2010/main" val="1570275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Section Header - Yellow">
    <p:bg>
      <p:bgPr>
        <a:solidFill>
          <a:schemeClr val="bg2"/>
        </a:solidFill>
        <a:effectLst/>
      </p:bgPr>
    </p:bg>
    <p:spTree>
      <p:nvGrpSpPr>
        <p:cNvPr id="1" name=""/>
        <p:cNvGrpSpPr/>
        <p:nvPr/>
      </p:nvGrpSpPr>
      <p:grpSpPr>
        <a:xfrm>
          <a:off x="0" y="0"/>
          <a:ext cx="0" cy="0"/>
          <a:chOff x="0" y="0"/>
          <a:chExt cx="0" cy="0"/>
        </a:xfrm>
      </p:grpSpPr>
      <p:sp>
        <p:nvSpPr>
          <p:cNvPr id="8" name="Freeform 11">
            <a:extLst>
              <a:ext uri="{FF2B5EF4-FFF2-40B4-BE49-F238E27FC236}">
                <a16:creationId xmlns:a16="http://schemas.microsoft.com/office/drawing/2014/main" id="{BF913F91-33C8-45D5-984B-F861C058B617}"/>
              </a:ext>
            </a:extLst>
          </p:cNvPr>
          <p:cNvSpPr/>
          <p:nvPr userDrawn="1"/>
        </p:nvSpPr>
        <p:spPr>
          <a:xfrm rot="2732648">
            <a:off x="6892830" y="5008456"/>
            <a:ext cx="7897909" cy="1788762"/>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5">
            <a:extLst>
              <a:ext uri="{FF2B5EF4-FFF2-40B4-BE49-F238E27FC236}">
                <a16:creationId xmlns:a16="http://schemas.microsoft.com/office/drawing/2014/main" id="{2FDA10FA-9F34-4FC8-A25A-1A375B07028E}"/>
              </a:ext>
            </a:extLst>
          </p:cNvPr>
          <p:cNvSpPr/>
          <p:nvPr userDrawn="1"/>
        </p:nvSpPr>
        <p:spPr>
          <a:xfrm rot="18900000">
            <a:off x="9398711" y="-509512"/>
            <a:ext cx="5586578" cy="1265279"/>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441325"/>
            <a:ext cx="7200000" cy="565668"/>
          </a:xfrm>
        </p:spPr>
        <p:txBody>
          <a:bodyPr anchor="t"/>
          <a:lstStyle>
            <a:lvl1pPr>
              <a:defRPr sz="3400">
                <a:solidFill>
                  <a:schemeClr val="tx2"/>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32B755-6019-4FB9-9537-B299AE01B269}"/>
              </a:ext>
            </a:extLst>
          </p:cNvPr>
          <p:cNvSpPr>
            <a:spLocks noGrp="1"/>
          </p:cNvSpPr>
          <p:nvPr>
            <p:ph type="body" idx="1"/>
          </p:nvPr>
        </p:nvSpPr>
        <p:spPr>
          <a:xfrm>
            <a:off x="371475" y="1795531"/>
            <a:ext cx="7200000" cy="397032"/>
          </a:xfrm>
        </p:spPr>
        <p:txBody>
          <a:bodyPr>
            <a:spAutoFit/>
          </a:bodyPr>
          <a:lstStyle>
            <a:lvl1pPr marL="342900" indent="-342900">
              <a:buFont typeface="Wingdings" panose="05000000000000000000" pitchFamily="2" charset="2"/>
              <a:buChar char="§"/>
              <a:defRPr sz="22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Tree>
    <p:extLst>
      <p:ext uri="{BB962C8B-B14F-4D97-AF65-F5344CB8AC3E}">
        <p14:creationId xmlns:p14="http://schemas.microsoft.com/office/powerpoint/2010/main" val="1950516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 Blue Lines">
    <p:bg>
      <p:bgPr>
        <a:solidFill>
          <a:schemeClr val="tx2"/>
        </a:solidFill>
        <a:effectLst/>
      </p:bgPr>
    </p:bg>
    <p:spTree>
      <p:nvGrpSpPr>
        <p:cNvPr id="1" name=""/>
        <p:cNvGrpSpPr/>
        <p:nvPr/>
      </p:nvGrpSpPr>
      <p:grpSpPr>
        <a:xfrm>
          <a:off x="0" y="0"/>
          <a:ext cx="0" cy="0"/>
          <a:chOff x="0" y="0"/>
          <a:chExt cx="0" cy="0"/>
        </a:xfrm>
      </p:grpSpPr>
      <p:sp>
        <p:nvSpPr>
          <p:cNvPr id="4" name="Freeform 15">
            <a:extLst>
              <a:ext uri="{FF2B5EF4-FFF2-40B4-BE49-F238E27FC236}">
                <a16:creationId xmlns:a16="http://schemas.microsoft.com/office/drawing/2014/main" id="{356931CC-757F-4E3E-ABB1-CE6B3F8C9037}"/>
              </a:ext>
            </a:extLst>
          </p:cNvPr>
          <p:cNvSpPr/>
          <p:nvPr userDrawn="1"/>
        </p:nvSpPr>
        <p:spPr>
          <a:xfrm rot="3007179">
            <a:off x="6941021" y="5882836"/>
            <a:ext cx="3990761" cy="903850"/>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11">
            <a:extLst>
              <a:ext uri="{FF2B5EF4-FFF2-40B4-BE49-F238E27FC236}">
                <a16:creationId xmlns:a16="http://schemas.microsoft.com/office/drawing/2014/main" id="{6F13100C-D98C-4EDB-B252-B5A1046DCC34}"/>
              </a:ext>
            </a:extLst>
          </p:cNvPr>
          <p:cNvSpPr/>
          <p:nvPr userDrawn="1"/>
        </p:nvSpPr>
        <p:spPr>
          <a:xfrm rot="19596003">
            <a:off x="10056876" y="1595470"/>
            <a:ext cx="3378866" cy="765264"/>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441325"/>
            <a:ext cx="7200000" cy="565668"/>
          </a:xfrm>
        </p:spPr>
        <p:txBody>
          <a:bodyPr anchor="t"/>
          <a:lstStyle>
            <a:lvl1pPr>
              <a:defRPr sz="3400">
                <a:solidFill>
                  <a:schemeClr val="bg2"/>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32B755-6019-4FB9-9537-B299AE01B269}"/>
              </a:ext>
            </a:extLst>
          </p:cNvPr>
          <p:cNvSpPr>
            <a:spLocks noGrp="1"/>
          </p:cNvSpPr>
          <p:nvPr>
            <p:ph type="body" idx="1"/>
          </p:nvPr>
        </p:nvSpPr>
        <p:spPr>
          <a:xfrm>
            <a:off x="371475" y="1795531"/>
            <a:ext cx="7200000" cy="397032"/>
          </a:xfrm>
        </p:spPr>
        <p:txBody>
          <a:bodyPr>
            <a:spAutoFit/>
          </a:bodyPr>
          <a:lstStyle>
            <a:lvl1pPr marL="342900" indent="-342900">
              <a:buFont typeface="Wingdings" panose="05000000000000000000" pitchFamily="2" charset="2"/>
              <a:buChar char="§"/>
              <a:defRPr sz="22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Tree>
    <p:extLst>
      <p:ext uri="{BB962C8B-B14F-4D97-AF65-F5344CB8AC3E}">
        <p14:creationId xmlns:p14="http://schemas.microsoft.com/office/powerpoint/2010/main" val="3172619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Section Header - Yellow Lines">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441325"/>
            <a:ext cx="5364163" cy="565668"/>
          </a:xfrm>
        </p:spPr>
        <p:txBody>
          <a:bodyPr anchor="t"/>
          <a:lstStyle>
            <a:lvl1pPr>
              <a:defRPr sz="3400">
                <a:solidFill>
                  <a:schemeClr val="tx2"/>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B32B755-6019-4FB9-9537-B299AE01B269}"/>
              </a:ext>
            </a:extLst>
          </p:cNvPr>
          <p:cNvSpPr>
            <a:spLocks noGrp="1"/>
          </p:cNvSpPr>
          <p:nvPr>
            <p:ph type="body" idx="1"/>
          </p:nvPr>
        </p:nvSpPr>
        <p:spPr>
          <a:xfrm>
            <a:off x="371475" y="1795531"/>
            <a:ext cx="5364163" cy="397032"/>
          </a:xfrm>
        </p:spPr>
        <p:txBody>
          <a:bodyPr wrap="square">
            <a:spAutoFit/>
          </a:bodyPr>
          <a:lstStyle>
            <a:lvl1pPr marL="342900" indent="-342900">
              <a:buFont typeface="Wingdings" panose="05000000000000000000" pitchFamily="2" charset="2"/>
              <a:buChar char="§"/>
              <a:defRPr sz="22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4" name="Freeform 11">
            <a:extLst>
              <a:ext uri="{FF2B5EF4-FFF2-40B4-BE49-F238E27FC236}">
                <a16:creationId xmlns:a16="http://schemas.microsoft.com/office/drawing/2014/main" id="{EBFB3295-58DD-4E79-BA53-F38AB9CD2D35}"/>
              </a:ext>
            </a:extLst>
          </p:cNvPr>
          <p:cNvSpPr/>
          <p:nvPr userDrawn="1"/>
        </p:nvSpPr>
        <p:spPr>
          <a:xfrm rot="20122200">
            <a:off x="9823354" y="2970659"/>
            <a:ext cx="3845911" cy="871043"/>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15">
            <a:extLst>
              <a:ext uri="{FF2B5EF4-FFF2-40B4-BE49-F238E27FC236}">
                <a16:creationId xmlns:a16="http://schemas.microsoft.com/office/drawing/2014/main" id="{E96D5F3B-28DA-4160-91CD-44DDCFCD6182}"/>
              </a:ext>
            </a:extLst>
          </p:cNvPr>
          <p:cNvSpPr/>
          <p:nvPr userDrawn="1"/>
        </p:nvSpPr>
        <p:spPr>
          <a:xfrm rot="14400000">
            <a:off x="5614063" y="284045"/>
            <a:ext cx="3926239" cy="889236"/>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354999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ark Squircle 1">
    <p:bg>
      <p:bgPr>
        <a:solidFill>
          <a:schemeClr val="tx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7" name="Freeform 12">
            <a:extLst>
              <a:ext uri="{FF2B5EF4-FFF2-40B4-BE49-F238E27FC236}">
                <a16:creationId xmlns:a16="http://schemas.microsoft.com/office/drawing/2014/main" id="{919705FD-CCFE-4A9B-9E87-D878CF4B06FC}"/>
              </a:ext>
            </a:extLst>
          </p:cNvPr>
          <p:cNvSpPr/>
          <p:nvPr userDrawn="1"/>
        </p:nvSpPr>
        <p:spPr>
          <a:xfrm rot="13516423">
            <a:off x="-11125475" y="-4511155"/>
            <a:ext cx="20150546" cy="4563806"/>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1103410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ight Squircle 1">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7" name="Freeform 12">
            <a:extLst>
              <a:ext uri="{FF2B5EF4-FFF2-40B4-BE49-F238E27FC236}">
                <a16:creationId xmlns:a16="http://schemas.microsoft.com/office/drawing/2014/main" id="{919705FD-CCFE-4A9B-9E87-D878CF4B06FC}"/>
              </a:ext>
            </a:extLst>
          </p:cNvPr>
          <p:cNvSpPr/>
          <p:nvPr userDrawn="1"/>
        </p:nvSpPr>
        <p:spPr>
          <a:xfrm rot="13516423">
            <a:off x="-11125475" y="-4511155"/>
            <a:ext cx="20150546" cy="4563806"/>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2371257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ark Squircle 2">
    <p:bg>
      <p:bgPr>
        <a:solidFill>
          <a:schemeClr val="tx2"/>
        </a:solidFill>
        <a:effectLst/>
      </p:bgPr>
    </p:bg>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E04BA9B0-5527-431D-B612-E1E9C98AF63B}"/>
              </a:ext>
            </a:extLst>
          </p:cNvPr>
          <p:cNvSpPr/>
          <p:nvPr userDrawn="1"/>
        </p:nvSpPr>
        <p:spPr>
          <a:xfrm rot="2761603">
            <a:off x="3223202" y="4455124"/>
            <a:ext cx="13831028" cy="3132527"/>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37700041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Light Squircle 2">
    <p:bg>
      <p:bgPr>
        <a:solidFill>
          <a:schemeClr val="bg2"/>
        </a:solidFill>
        <a:effectLst/>
      </p:bgPr>
    </p:bg>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E04BA9B0-5527-431D-B612-E1E9C98AF63B}"/>
              </a:ext>
            </a:extLst>
          </p:cNvPr>
          <p:cNvSpPr/>
          <p:nvPr userDrawn="1"/>
        </p:nvSpPr>
        <p:spPr>
          <a:xfrm rot="2761603">
            <a:off x="3223202" y="4455124"/>
            <a:ext cx="13831028" cy="3132527"/>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38392058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ark Squircle 3">
    <p:bg>
      <p:bgPr>
        <a:solidFill>
          <a:schemeClr val="tx2"/>
        </a:solidFill>
        <a:effectLst/>
      </p:bgPr>
    </p:bg>
    <p:spTree>
      <p:nvGrpSpPr>
        <p:cNvPr id="1" name=""/>
        <p:cNvGrpSpPr/>
        <p:nvPr/>
      </p:nvGrpSpPr>
      <p:grpSpPr>
        <a:xfrm>
          <a:off x="0" y="0"/>
          <a:ext cx="0" cy="0"/>
          <a:chOff x="0" y="0"/>
          <a:chExt cx="0" cy="0"/>
        </a:xfrm>
      </p:grpSpPr>
      <p:sp>
        <p:nvSpPr>
          <p:cNvPr id="4" name="Freeform 14">
            <a:extLst>
              <a:ext uri="{FF2B5EF4-FFF2-40B4-BE49-F238E27FC236}">
                <a16:creationId xmlns:a16="http://schemas.microsoft.com/office/drawing/2014/main" id="{184F99A2-22DE-4253-BB92-82C92020614A}"/>
              </a:ext>
            </a:extLst>
          </p:cNvPr>
          <p:cNvSpPr/>
          <p:nvPr userDrawn="1"/>
        </p:nvSpPr>
        <p:spPr>
          <a:xfrm rot="18363515">
            <a:off x="-641990" y="-4533817"/>
            <a:ext cx="18949682" cy="4291828"/>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3347581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ight Squircle 3">
    <p:bg>
      <p:bgPr>
        <a:solidFill>
          <a:schemeClr val="bg2"/>
        </a:solidFill>
        <a:effectLst/>
      </p:bgPr>
    </p:bg>
    <p:spTree>
      <p:nvGrpSpPr>
        <p:cNvPr id="1" name=""/>
        <p:cNvGrpSpPr/>
        <p:nvPr/>
      </p:nvGrpSpPr>
      <p:grpSpPr>
        <a:xfrm>
          <a:off x="0" y="0"/>
          <a:ext cx="0" cy="0"/>
          <a:chOff x="0" y="0"/>
          <a:chExt cx="0" cy="0"/>
        </a:xfrm>
      </p:grpSpPr>
      <p:sp>
        <p:nvSpPr>
          <p:cNvPr id="4" name="Freeform 14">
            <a:extLst>
              <a:ext uri="{FF2B5EF4-FFF2-40B4-BE49-F238E27FC236}">
                <a16:creationId xmlns:a16="http://schemas.microsoft.com/office/drawing/2014/main" id="{184F99A2-22DE-4253-BB92-82C92020614A}"/>
              </a:ext>
            </a:extLst>
          </p:cNvPr>
          <p:cNvSpPr/>
          <p:nvPr userDrawn="1"/>
        </p:nvSpPr>
        <p:spPr>
          <a:xfrm rot="18363515">
            <a:off x="-641990" y="-4533817"/>
            <a:ext cx="18949682" cy="4291828"/>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1">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2254981" y="2406821"/>
            <a:ext cx="7682038" cy="1480918"/>
          </a:xfrm>
        </p:spPr>
        <p:txBody>
          <a:bodyPr anchor="ctr" anchorCtr="0"/>
          <a:lstStyle>
            <a:lvl1pPr algn="ctr">
              <a:defRPr sz="5000">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729571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Yellow">
    <p:bg>
      <p:bgPr>
        <a:solidFill>
          <a:schemeClr val="bg2"/>
        </a:solidFill>
        <a:effectLst/>
      </p:bgPr>
    </p:bg>
    <p:spTree>
      <p:nvGrpSpPr>
        <p:cNvPr id="1" name=""/>
        <p:cNvGrpSpPr/>
        <p:nvPr/>
      </p:nvGrpSpPr>
      <p:grpSpPr>
        <a:xfrm>
          <a:off x="0" y="0"/>
          <a:ext cx="0" cy="0"/>
          <a:chOff x="0" y="0"/>
          <a:chExt cx="0" cy="0"/>
        </a:xfrm>
      </p:grpSpPr>
      <p:pic>
        <p:nvPicPr>
          <p:cNvPr id="5" name="Picture 4" descr="A picture containing drawing, light&#10;&#10;Description automatically generated">
            <a:extLst>
              <a:ext uri="{FF2B5EF4-FFF2-40B4-BE49-F238E27FC236}">
                <a16:creationId xmlns:a16="http://schemas.microsoft.com/office/drawing/2014/main" id="{D38EBA3A-0EAF-48A7-8E54-3BA030D769F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1428" y="1735763"/>
            <a:ext cx="3564000" cy="1491397"/>
          </a:xfrm>
          <a:prstGeom prst="rect">
            <a:avLst/>
          </a:prstGeom>
        </p:spPr>
      </p:pic>
      <p:sp>
        <p:nvSpPr>
          <p:cNvPr id="2" name="Title 1">
            <a:extLst>
              <a:ext uri="{FF2B5EF4-FFF2-40B4-BE49-F238E27FC236}">
                <a16:creationId xmlns:a16="http://schemas.microsoft.com/office/drawing/2014/main" id="{0F4C68C3-7954-4467-9855-3E80F7E77D70}"/>
              </a:ext>
            </a:extLst>
          </p:cNvPr>
          <p:cNvSpPr>
            <a:spLocks noGrp="1"/>
          </p:cNvSpPr>
          <p:nvPr>
            <p:ph type="ctrTitle"/>
          </p:nvPr>
        </p:nvSpPr>
        <p:spPr>
          <a:xfrm>
            <a:off x="432000" y="3799528"/>
            <a:ext cx="4680000" cy="1008802"/>
          </a:xfrm>
        </p:spPr>
        <p:txBody>
          <a:bodyPr anchor="b"/>
          <a:lstStyle>
            <a:lvl1pPr algn="l">
              <a:defRPr sz="3300">
                <a:solidFill>
                  <a:schemeClr val="tx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878396E-44B5-46D7-A4AB-10A114E14E47}"/>
              </a:ext>
            </a:extLst>
          </p:cNvPr>
          <p:cNvSpPr>
            <a:spLocks noGrp="1"/>
          </p:cNvSpPr>
          <p:nvPr>
            <p:ph type="subTitle" idx="1"/>
          </p:nvPr>
        </p:nvSpPr>
        <p:spPr>
          <a:xfrm>
            <a:off x="457200" y="5040000"/>
            <a:ext cx="4680000" cy="313932"/>
          </a:xfrm>
        </p:spPr>
        <p:txBody>
          <a:bodyPr wrap="square">
            <a:spAutoFit/>
          </a:bodyPr>
          <a:lstStyle>
            <a:lvl1pPr marL="0" indent="0" algn="l">
              <a:buNone/>
              <a:defRPr sz="16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7" name="TextBox 6">
            <a:extLst>
              <a:ext uri="{FF2B5EF4-FFF2-40B4-BE49-F238E27FC236}">
                <a16:creationId xmlns:a16="http://schemas.microsoft.com/office/drawing/2014/main" id="{273D904F-377C-4F79-A7A1-17E487B9C8AA}"/>
              </a:ext>
            </a:extLst>
          </p:cNvPr>
          <p:cNvSpPr txBox="1"/>
          <p:nvPr userDrawn="1"/>
        </p:nvSpPr>
        <p:spPr>
          <a:xfrm>
            <a:off x="457200" y="6029325"/>
            <a:ext cx="2568332" cy="246221"/>
          </a:xfrm>
          <a:prstGeom prst="rect">
            <a:avLst/>
          </a:prstGeom>
          <a:noFill/>
        </p:spPr>
        <p:txBody>
          <a:bodyPr wrap="square" rtlCol="0">
            <a:noAutofit/>
          </a:bodyPr>
          <a:lstStyle/>
          <a:p>
            <a:r>
              <a:rPr lang="en-GB" sz="1000">
                <a:solidFill>
                  <a:schemeClr val="tx2"/>
                </a:solidFill>
              </a:rPr>
              <a:t>© The PSC / Circulation Limited - Client</a:t>
            </a:r>
          </a:p>
        </p:txBody>
      </p:sp>
      <p:sp>
        <p:nvSpPr>
          <p:cNvPr id="11" name="Freeform 15">
            <a:extLst>
              <a:ext uri="{FF2B5EF4-FFF2-40B4-BE49-F238E27FC236}">
                <a16:creationId xmlns:a16="http://schemas.microsoft.com/office/drawing/2014/main" id="{99CCE2B0-B063-425D-A3C2-E4451E93F8F7}"/>
              </a:ext>
            </a:extLst>
          </p:cNvPr>
          <p:cNvSpPr/>
          <p:nvPr userDrawn="1"/>
        </p:nvSpPr>
        <p:spPr>
          <a:xfrm rot="2732648">
            <a:off x="5449123" y="5336502"/>
            <a:ext cx="9382783" cy="2126264"/>
          </a:xfrm>
          <a:prstGeom prst="roundRect">
            <a:avLst>
              <a:gd name="adj" fmla="val 50000"/>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4">
            <a:extLst>
              <a:ext uri="{FF2B5EF4-FFF2-40B4-BE49-F238E27FC236}">
                <a16:creationId xmlns:a16="http://schemas.microsoft.com/office/drawing/2014/main" id="{385D1CB1-8304-45FF-8DA7-ACA2EF9C7A4E}"/>
              </a:ext>
            </a:extLst>
          </p:cNvPr>
          <p:cNvSpPr/>
          <p:nvPr userDrawn="1"/>
        </p:nvSpPr>
        <p:spPr>
          <a:xfrm rot="18922003">
            <a:off x="6959947" y="2623069"/>
            <a:ext cx="2967320" cy="672055"/>
          </a:xfrm>
          <a:prstGeom prst="roundRect">
            <a:avLst>
              <a:gd name="adj" fmla="val 5000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3">
            <a:extLst>
              <a:ext uri="{FF2B5EF4-FFF2-40B4-BE49-F238E27FC236}">
                <a16:creationId xmlns:a16="http://schemas.microsoft.com/office/drawing/2014/main" id="{050150AA-8606-4ADA-900F-6D443F2875D3}"/>
              </a:ext>
            </a:extLst>
          </p:cNvPr>
          <p:cNvSpPr/>
          <p:nvPr userDrawn="1"/>
        </p:nvSpPr>
        <p:spPr>
          <a:xfrm rot="20876818">
            <a:off x="8599486" y="804861"/>
            <a:ext cx="5957887" cy="1349375"/>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692644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ark Lines 1">
    <p:bg>
      <p:bgPr>
        <a:solidFill>
          <a:schemeClr val="tx2"/>
        </a:solidFill>
        <a:effectLst/>
      </p:bgPr>
    </p:bg>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45189A4D-E66A-4A1D-A1F8-9B80D5897989}"/>
              </a:ext>
            </a:extLst>
          </p:cNvPr>
          <p:cNvSpPr/>
          <p:nvPr userDrawn="1"/>
        </p:nvSpPr>
        <p:spPr>
          <a:xfrm rot="18900000">
            <a:off x="5292274" y="-2513208"/>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12">
            <a:extLst>
              <a:ext uri="{FF2B5EF4-FFF2-40B4-BE49-F238E27FC236}">
                <a16:creationId xmlns:a16="http://schemas.microsoft.com/office/drawing/2014/main" id="{634588DF-6DA2-47A7-9446-2DAB5FD4B2A7}"/>
              </a:ext>
            </a:extLst>
          </p:cNvPr>
          <p:cNvSpPr/>
          <p:nvPr userDrawn="1"/>
        </p:nvSpPr>
        <p:spPr>
          <a:xfrm rot="8100000">
            <a:off x="6583192" y="2005003"/>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671512" y="1349375"/>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2406821"/>
            <a:ext cx="5364163" cy="1480918"/>
          </a:xfrm>
        </p:spPr>
        <p:txBody>
          <a:bodyPr anchor="ctr" anchorCtr="0"/>
          <a:lstStyle>
            <a:lvl1pPr algn="l">
              <a:defRPr sz="50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808709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Light Lines 1">
    <p:bg>
      <p:bgPr>
        <a:solidFill>
          <a:schemeClr val="bg2"/>
        </a:solidFill>
        <a:effectLst/>
      </p:bgPr>
    </p:bg>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45189A4D-E66A-4A1D-A1F8-9B80D5897989}"/>
              </a:ext>
            </a:extLst>
          </p:cNvPr>
          <p:cNvSpPr/>
          <p:nvPr userDrawn="1"/>
        </p:nvSpPr>
        <p:spPr>
          <a:xfrm rot="18900000">
            <a:off x="5292274" y="-2513208"/>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reeform 12">
            <a:extLst>
              <a:ext uri="{FF2B5EF4-FFF2-40B4-BE49-F238E27FC236}">
                <a16:creationId xmlns:a16="http://schemas.microsoft.com/office/drawing/2014/main" id="{634588DF-6DA2-47A7-9446-2DAB5FD4B2A7}"/>
              </a:ext>
            </a:extLst>
          </p:cNvPr>
          <p:cNvSpPr/>
          <p:nvPr userDrawn="1"/>
        </p:nvSpPr>
        <p:spPr>
          <a:xfrm rot="8100000">
            <a:off x="6583192" y="2005003"/>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671512" y="1349375"/>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5" y="2406821"/>
            <a:ext cx="5364163" cy="1480918"/>
          </a:xfrm>
        </p:spPr>
        <p:txBody>
          <a:bodyPr anchor="ctr" anchorCtr="0"/>
          <a:lstStyle>
            <a:lvl1pPr algn="l">
              <a:defRPr sz="5000">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285988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Dark Lines 2">
    <p:bg>
      <p:bgPr>
        <a:solidFill>
          <a:schemeClr val="tx2"/>
        </a:solidFill>
        <a:effectLst/>
      </p:bgPr>
    </p:bg>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D815582-EB0B-481C-89EB-28D710B67F32}"/>
              </a:ext>
            </a:extLst>
          </p:cNvPr>
          <p:cNvSpPr/>
          <p:nvPr userDrawn="1"/>
        </p:nvSpPr>
        <p:spPr>
          <a:xfrm rot="18900000">
            <a:off x="2257247" y="-2513208"/>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12">
            <a:extLst>
              <a:ext uri="{FF2B5EF4-FFF2-40B4-BE49-F238E27FC236}">
                <a16:creationId xmlns:a16="http://schemas.microsoft.com/office/drawing/2014/main" id="{71AF5888-58F8-43ED-AB15-4440C00E5EA0}"/>
              </a:ext>
            </a:extLst>
          </p:cNvPr>
          <p:cNvSpPr/>
          <p:nvPr userDrawn="1"/>
        </p:nvSpPr>
        <p:spPr>
          <a:xfrm rot="8100000">
            <a:off x="3548165" y="2005003"/>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671512" y="1349375"/>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6" y="441325"/>
            <a:ext cx="4343400" cy="1036566"/>
          </a:xfrm>
        </p:spPr>
        <p:txBody>
          <a:bodyPr anchor="t" anchorCtr="0"/>
          <a:lstStyle>
            <a:lvl1pPr algn="l">
              <a:defRPr sz="3400">
                <a:solidFill>
                  <a:schemeClr val="bg2"/>
                </a:solidFill>
              </a:defRPr>
            </a:lvl1pPr>
          </a:lstStyle>
          <a:p>
            <a:r>
              <a:rPr lang="en-US"/>
              <a:t>Click to edit Master title style</a:t>
            </a:r>
            <a:endParaRPr lang="en-GB"/>
          </a:p>
        </p:txBody>
      </p:sp>
    </p:spTree>
    <p:extLst>
      <p:ext uri="{BB962C8B-B14F-4D97-AF65-F5344CB8AC3E}">
        <p14:creationId xmlns:p14="http://schemas.microsoft.com/office/powerpoint/2010/main" val="20774652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Light Lines 2">
    <p:bg>
      <p:bgPr>
        <a:solidFill>
          <a:schemeClr val="bg2"/>
        </a:solidFill>
        <a:effectLst/>
      </p:bgPr>
    </p:bg>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D815582-EB0B-481C-89EB-28D710B67F32}"/>
              </a:ext>
            </a:extLst>
          </p:cNvPr>
          <p:cNvSpPr/>
          <p:nvPr userDrawn="1"/>
        </p:nvSpPr>
        <p:spPr>
          <a:xfrm rot="18900000">
            <a:off x="2257247" y="-2513208"/>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93563 w 5957887"/>
              <a:gd name="connsiteY4" fmla="*/ 1347538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50975"/>
              <a:gd name="connsiteX1" fmla="*/ 671513 w 5957887"/>
              <a:gd name="connsiteY1" fmla="*/ 0 h 1350975"/>
              <a:gd name="connsiteX2" fmla="*/ 5957887 w 5957887"/>
              <a:gd name="connsiteY2" fmla="*/ 0 h 1350975"/>
              <a:gd name="connsiteX3" fmla="*/ 5957887 w 5957887"/>
              <a:gd name="connsiteY3" fmla="*/ 1349375 h 1350975"/>
              <a:gd name="connsiteX4" fmla="*/ 803534 w 5957887"/>
              <a:gd name="connsiteY4" fmla="*/ 1350975 h 1350975"/>
              <a:gd name="connsiteX5" fmla="*/ 671512 w 5957887"/>
              <a:gd name="connsiteY5" fmla="*/ 1343026 h 1350975"/>
              <a:gd name="connsiteX6" fmla="*/ 536180 w 5957887"/>
              <a:gd name="connsiteY6" fmla="*/ 1329383 h 1350975"/>
              <a:gd name="connsiteX7" fmla="*/ 0 w 5957887"/>
              <a:gd name="connsiteY7" fmla="*/ 671513 h 1350975"/>
              <a:gd name="connsiteX8" fmla="*/ 536180 w 5957887"/>
              <a:gd name="connsiteY8" fmla="*/ 13643 h 1350975"/>
              <a:gd name="connsiteX9" fmla="*/ 671512 w 5957887"/>
              <a:gd name="connsiteY9" fmla="*/ 0 h 13509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12464 w 5957887"/>
              <a:gd name="connsiteY4" fmla="*/ 1345820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12464" y="1345820"/>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12">
            <a:extLst>
              <a:ext uri="{FF2B5EF4-FFF2-40B4-BE49-F238E27FC236}">
                <a16:creationId xmlns:a16="http://schemas.microsoft.com/office/drawing/2014/main" id="{71AF5888-58F8-43ED-AB15-4440C00E5EA0}"/>
              </a:ext>
            </a:extLst>
          </p:cNvPr>
          <p:cNvSpPr/>
          <p:nvPr userDrawn="1"/>
        </p:nvSpPr>
        <p:spPr>
          <a:xfrm rot="8100000">
            <a:off x="3548165" y="2005003"/>
            <a:ext cx="14557715" cy="3297111"/>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671512" y="1349375"/>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1040A2D-C1F8-44E6-AF8A-8FA90B892C74}"/>
              </a:ext>
            </a:extLst>
          </p:cNvPr>
          <p:cNvSpPr/>
          <p:nvPr userDrawn="1"/>
        </p:nvSpPr>
        <p:spPr>
          <a:xfrm>
            <a:off x="0" y="6308725"/>
            <a:ext cx="12192000" cy="549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descr="A picture containing drawing, food&#10;&#10;Description automatically generated">
            <a:extLst>
              <a:ext uri="{FF2B5EF4-FFF2-40B4-BE49-F238E27FC236}">
                <a16:creationId xmlns:a16="http://schemas.microsoft.com/office/drawing/2014/main" id="{EC4CE618-56AF-41BB-968E-EAB288CC82F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15" name="TextBox 14">
            <a:extLst>
              <a:ext uri="{FF2B5EF4-FFF2-40B4-BE49-F238E27FC236}">
                <a16:creationId xmlns:a16="http://schemas.microsoft.com/office/drawing/2014/main" id="{2FD62567-E3DA-4FFB-9FC9-16540B15F37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
        <p:nvSpPr>
          <p:cNvPr id="6" name="Slide Number Placeholder 5">
            <a:extLst>
              <a:ext uri="{FF2B5EF4-FFF2-40B4-BE49-F238E27FC236}">
                <a16:creationId xmlns:a16="http://schemas.microsoft.com/office/drawing/2014/main" id="{670CC0C0-713F-4599-B43F-0DB59E7943C1}"/>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itle 1">
            <a:extLst>
              <a:ext uri="{FF2B5EF4-FFF2-40B4-BE49-F238E27FC236}">
                <a16:creationId xmlns:a16="http://schemas.microsoft.com/office/drawing/2014/main" id="{395E19F0-E437-4F09-B53C-A5202D910EEF}"/>
              </a:ext>
            </a:extLst>
          </p:cNvPr>
          <p:cNvSpPr>
            <a:spLocks noGrp="1"/>
          </p:cNvSpPr>
          <p:nvPr>
            <p:ph type="title"/>
          </p:nvPr>
        </p:nvSpPr>
        <p:spPr>
          <a:xfrm>
            <a:off x="371476" y="441325"/>
            <a:ext cx="4343400" cy="1036566"/>
          </a:xfrm>
        </p:spPr>
        <p:txBody>
          <a:bodyPr anchor="t" anchorCtr="0"/>
          <a:lstStyle>
            <a:lvl1pPr algn="l">
              <a:defRPr sz="3400">
                <a:solidFill>
                  <a:schemeClr val="tx2"/>
                </a:solidFill>
              </a:defRPr>
            </a:lvl1pPr>
          </a:lstStyle>
          <a:p>
            <a:r>
              <a:rPr lang="en-US"/>
              <a:t>Click to edit Master title style</a:t>
            </a:r>
            <a:endParaRPr lang="en-GB"/>
          </a:p>
        </p:txBody>
      </p:sp>
    </p:spTree>
    <p:extLst>
      <p:ext uri="{BB962C8B-B14F-4D97-AF65-F5344CB8AC3E}">
        <p14:creationId xmlns:p14="http://schemas.microsoft.com/office/powerpoint/2010/main" val="40761061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E76397-B65F-4DC8-A33C-B385143F7461}"/>
              </a:ext>
            </a:extLst>
          </p:cNvPr>
          <p:cNvSpPr>
            <a:spLocks noGrp="1"/>
          </p:cNvSpPr>
          <p:nvPr>
            <p:ph type="sldNum" sz="quarter" idx="12"/>
          </p:nvPr>
        </p:nvSpPr>
        <p:spPr/>
        <p:txBody>
          <a:bodyPr/>
          <a:lstStyle/>
          <a:p>
            <a:fld id="{F41FD34E-1804-4A56-9814-F21504CF5C20}" type="slidenum">
              <a:rPr lang="en-GB" smtClean="0"/>
              <a:t>‹#›</a:t>
            </a:fld>
            <a:endParaRPr lang="en-GB"/>
          </a:p>
        </p:txBody>
      </p:sp>
      <p:sp>
        <p:nvSpPr>
          <p:cNvPr id="2" name="Text Placeholder 9">
            <a:extLst>
              <a:ext uri="{FF2B5EF4-FFF2-40B4-BE49-F238E27FC236}">
                <a16:creationId xmlns:a16="http://schemas.microsoft.com/office/drawing/2014/main" id="{1D550741-6587-31C0-9BA2-1619FD4D2855}"/>
              </a:ext>
            </a:extLst>
          </p:cNvPr>
          <p:cNvSpPr>
            <a:spLocks noGrp="1"/>
          </p:cNvSpPr>
          <p:nvPr>
            <p:ph type="body" sz="quarter" idx="14" hasCustomPrompt="1"/>
          </p:nvPr>
        </p:nvSpPr>
        <p:spPr>
          <a:xfrm>
            <a:off x="1384554" y="6422230"/>
            <a:ext cx="6156325" cy="325438"/>
          </a:xfrm>
        </p:spPr>
        <p:txBody>
          <a:bodyPr anchor="ctr"/>
          <a:lstStyle>
            <a:lvl1pPr marL="180000" indent="-180000">
              <a:spcBef>
                <a:spcPts val="0"/>
              </a:spcBef>
              <a:buNone/>
              <a:defRPr sz="10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add text</a:t>
            </a:r>
            <a:endParaRPr lang="en-GB"/>
          </a:p>
        </p:txBody>
      </p:sp>
    </p:spTree>
    <p:extLst>
      <p:ext uri="{BB962C8B-B14F-4D97-AF65-F5344CB8AC3E}">
        <p14:creationId xmlns:p14="http://schemas.microsoft.com/office/powerpoint/2010/main" val="36939865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6551" y="474490"/>
            <a:ext cx="9984000" cy="398635"/>
          </a:xfrm>
        </p:spPr>
        <p:txBody>
          <a:bodyPr/>
          <a:lstStyle>
            <a:lvl1pPr>
              <a:defRPr baseline="0"/>
            </a:lvl1pPr>
          </a:lstStyle>
          <a:p>
            <a:r>
              <a:rPr lang="en-US"/>
              <a:t>Message or lead.  No more than 2 lines</a:t>
            </a:r>
            <a:endParaRPr lang="en-GB"/>
          </a:p>
        </p:txBody>
      </p:sp>
      <p:sp>
        <p:nvSpPr>
          <p:cNvPr id="6" name="Slide Number Placeholder 5"/>
          <p:cNvSpPr>
            <a:spLocks noGrp="1"/>
          </p:cNvSpPr>
          <p:nvPr>
            <p:ph type="sldNum" sz="quarter" idx="12"/>
          </p:nvPr>
        </p:nvSpPr>
        <p:spPr/>
        <p:txBody>
          <a:bodyPr/>
          <a:lstStyle/>
          <a:p>
            <a:fld id="{FA253D6A-F6AA-43BC-8EFD-97C780837B2D}" type="slidenum">
              <a:rPr lang="en-GB" smtClean="0"/>
              <a:t>‹#›</a:t>
            </a:fld>
            <a:endParaRPr lang="en-GB"/>
          </a:p>
        </p:txBody>
      </p:sp>
      <p:sp>
        <p:nvSpPr>
          <p:cNvPr id="8" name="Text Placeholder 7"/>
          <p:cNvSpPr>
            <a:spLocks noGrp="1"/>
          </p:cNvSpPr>
          <p:nvPr>
            <p:ph type="body" sz="quarter" idx="13" hasCustomPrompt="1"/>
          </p:nvPr>
        </p:nvSpPr>
        <p:spPr>
          <a:xfrm>
            <a:off x="336551" y="873126"/>
            <a:ext cx="11518900" cy="246221"/>
          </a:xfrm>
        </p:spPr>
        <p:txBody>
          <a:bodyPr/>
          <a:lstStyle>
            <a:lvl1pPr marL="0" indent="0">
              <a:buNone/>
              <a:defRPr sz="1600" b="1" cap="all" baseline="0"/>
            </a:lvl1pPr>
          </a:lstStyle>
          <a:p>
            <a:pPr lvl="0"/>
            <a:r>
              <a:rPr lang="en-GB"/>
              <a:t>SLIDE TITLE (BOLD, UPPERCASE 16PT)</a:t>
            </a:r>
          </a:p>
        </p:txBody>
      </p:sp>
    </p:spTree>
    <p:extLst>
      <p:ext uri="{BB962C8B-B14F-4D97-AF65-F5344CB8AC3E}">
        <p14:creationId xmlns:p14="http://schemas.microsoft.com/office/powerpoint/2010/main" val="36743918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32420"/>
            <a:ext cx="10515600" cy="387798"/>
          </a:xfrm>
        </p:spPr>
        <p:txBody>
          <a:bodyPr>
            <a:noAutofit/>
          </a:bodyPr>
          <a:lstStyle/>
          <a:p>
            <a:r>
              <a:rPr lang="en-US"/>
              <a:t>Click to edit Master title style</a:t>
            </a:r>
          </a:p>
        </p:txBody>
      </p:sp>
      <p:sp>
        <p:nvSpPr>
          <p:cNvPr id="5" name="Slide Number Placeholder 4"/>
          <p:cNvSpPr>
            <a:spLocks noGrp="1"/>
          </p:cNvSpPr>
          <p:nvPr>
            <p:ph type="sldNum" sz="quarter" idx="12"/>
          </p:nvPr>
        </p:nvSpPr>
        <p:spPr/>
        <p:txBody>
          <a:bodyPr/>
          <a:lstStyle>
            <a:lvl1pPr algn="r">
              <a:defRPr/>
            </a:lvl1pPr>
          </a:lstStyle>
          <a:p>
            <a:fld id="{D95206CC-E515-4533-9B2E-97EA55E780EC}" type="slidenum">
              <a:rPr lang="en-IN" smtClean="0"/>
              <a:pPr/>
              <a:t>‹#›</a:t>
            </a:fld>
            <a:endParaRPr lang="en-IN"/>
          </a:p>
        </p:txBody>
      </p:sp>
    </p:spTree>
    <p:extLst>
      <p:ext uri="{BB962C8B-B14F-4D97-AF65-F5344CB8AC3E}">
        <p14:creationId xmlns:p14="http://schemas.microsoft.com/office/powerpoint/2010/main" val="16258587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8"/>
        <p:cNvGrpSpPr/>
        <p:nvPr/>
      </p:nvGrpSpPr>
      <p:grpSpPr>
        <a:xfrm>
          <a:off x="0" y="0"/>
          <a:ext cx="0" cy="0"/>
          <a:chOff x="0" y="0"/>
          <a:chExt cx="0" cy="0"/>
        </a:xfrm>
      </p:grpSpPr>
      <p:sp>
        <p:nvSpPr>
          <p:cNvPr id="19" name="Shape 19"/>
          <p:cNvSpPr txBox="1">
            <a:spLocks noGrp="1"/>
          </p:cNvSpPr>
          <p:nvPr>
            <p:ph type="title"/>
          </p:nvPr>
        </p:nvSpPr>
        <p:spPr>
          <a:xfrm>
            <a:off x="415600" y="796266"/>
            <a:ext cx="10241600" cy="489334"/>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0" name="Shape 20"/>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sz="1867"/>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21" name="Shape 21"/>
          <p:cNvSpPr txBox="1">
            <a:spLocks noGrp="1"/>
          </p:cNvSpPr>
          <p:nvPr>
            <p:ph type="sldNum" idx="12"/>
          </p:nvPr>
        </p:nvSpPr>
        <p:spPr>
          <a:xfrm>
            <a:off x="11296600" y="6507163"/>
            <a:ext cx="731600" cy="3604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
        <p:nvSpPr>
          <p:cNvPr id="22" name="Shape 22"/>
          <p:cNvSpPr txBox="1">
            <a:spLocks noGrp="1"/>
          </p:cNvSpPr>
          <p:nvPr>
            <p:ph type="subTitle" idx="2"/>
          </p:nvPr>
        </p:nvSpPr>
        <p:spPr>
          <a:xfrm>
            <a:off x="415600" y="1150000"/>
            <a:ext cx="10241600" cy="524800"/>
          </a:xfrm>
          <a:prstGeom prst="rect">
            <a:avLst/>
          </a:prstGeom>
        </p:spPr>
        <p:txBody>
          <a:bodyPr spcFirstLastPara="1" wrap="square" lIns="91425" tIns="91425" rIns="91425" bIns="91425" anchor="t" anchorCtr="0"/>
          <a:lstStyle>
            <a:lvl1pPr lvl="0">
              <a:spcBef>
                <a:spcPts val="0"/>
              </a:spcBef>
              <a:spcAft>
                <a:spcPts val="0"/>
              </a:spcAft>
              <a:buNone/>
              <a:defRPr sz="1867" b="1">
                <a:solidFill>
                  <a:srgbClr val="999999"/>
                </a:solidFill>
              </a:defRPr>
            </a:lvl1pPr>
            <a:lvl2pPr lvl="1">
              <a:spcBef>
                <a:spcPts val="0"/>
              </a:spcBef>
              <a:spcAft>
                <a:spcPts val="0"/>
              </a:spcAft>
              <a:buNone/>
              <a:defRPr sz="1867" b="1">
                <a:solidFill>
                  <a:srgbClr val="999999"/>
                </a:solidFill>
              </a:defRPr>
            </a:lvl2pPr>
            <a:lvl3pPr lvl="2">
              <a:spcBef>
                <a:spcPts val="0"/>
              </a:spcBef>
              <a:spcAft>
                <a:spcPts val="0"/>
              </a:spcAft>
              <a:buNone/>
              <a:defRPr sz="1867" b="1">
                <a:solidFill>
                  <a:srgbClr val="999999"/>
                </a:solidFill>
              </a:defRPr>
            </a:lvl3pPr>
            <a:lvl4pPr lvl="3">
              <a:spcBef>
                <a:spcPts val="0"/>
              </a:spcBef>
              <a:spcAft>
                <a:spcPts val="0"/>
              </a:spcAft>
              <a:buNone/>
              <a:defRPr sz="1867" b="1">
                <a:solidFill>
                  <a:srgbClr val="999999"/>
                </a:solidFill>
              </a:defRPr>
            </a:lvl4pPr>
            <a:lvl5pPr lvl="4">
              <a:spcBef>
                <a:spcPts val="0"/>
              </a:spcBef>
              <a:spcAft>
                <a:spcPts val="0"/>
              </a:spcAft>
              <a:buNone/>
              <a:defRPr sz="1867" b="1">
                <a:solidFill>
                  <a:srgbClr val="999999"/>
                </a:solidFill>
              </a:defRPr>
            </a:lvl5pPr>
            <a:lvl6pPr lvl="5">
              <a:spcBef>
                <a:spcPts val="0"/>
              </a:spcBef>
              <a:spcAft>
                <a:spcPts val="0"/>
              </a:spcAft>
              <a:buNone/>
              <a:defRPr sz="1867" b="1">
                <a:solidFill>
                  <a:srgbClr val="999999"/>
                </a:solidFill>
              </a:defRPr>
            </a:lvl6pPr>
            <a:lvl7pPr lvl="6">
              <a:spcBef>
                <a:spcPts val="0"/>
              </a:spcBef>
              <a:spcAft>
                <a:spcPts val="0"/>
              </a:spcAft>
              <a:buNone/>
              <a:defRPr sz="1867" b="1">
                <a:solidFill>
                  <a:srgbClr val="999999"/>
                </a:solidFill>
              </a:defRPr>
            </a:lvl7pPr>
            <a:lvl8pPr lvl="7">
              <a:spcBef>
                <a:spcPts val="0"/>
              </a:spcBef>
              <a:spcAft>
                <a:spcPts val="0"/>
              </a:spcAft>
              <a:buNone/>
              <a:defRPr sz="1867" b="1">
                <a:solidFill>
                  <a:srgbClr val="999999"/>
                </a:solidFill>
              </a:defRPr>
            </a:lvl8pPr>
            <a:lvl9pPr lvl="8">
              <a:spcBef>
                <a:spcPts val="0"/>
              </a:spcBef>
              <a:spcAft>
                <a:spcPts val="0"/>
              </a:spcAft>
              <a:buNone/>
              <a:defRPr sz="1867" b="1">
                <a:solidFill>
                  <a:srgbClr val="999999"/>
                </a:solidFill>
              </a:defRPr>
            </a:lvl9pPr>
          </a:lstStyle>
          <a:p>
            <a:endParaRPr/>
          </a:p>
        </p:txBody>
      </p:sp>
    </p:spTree>
    <p:extLst>
      <p:ext uri="{BB962C8B-B14F-4D97-AF65-F5344CB8AC3E}">
        <p14:creationId xmlns:p14="http://schemas.microsoft.com/office/powerpoint/2010/main" val="16385960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itle Only - Full widt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51FC0-FFAF-45E9-B892-85071A2BAC68}"/>
              </a:ext>
            </a:extLst>
          </p:cNvPr>
          <p:cNvSpPr>
            <a:spLocks noGrp="1"/>
          </p:cNvSpPr>
          <p:nvPr>
            <p:ph type="title"/>
          </p:nvPr>
        </p:nvSpPr>
        <p:spPr>
          <a:xfrm>
            <a:off x="444200" y="512763"/>
            <a:ext cx="11304888" cy="1089529"/>
          </a:xfrm>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41045217-EF09-4FD3-97FB-EB781510391B}"/>
              </a:ext>
            </a:extLst>
          </p:cNvPr>
          <p:cNvSpPr>
            <a:spLocks noGrp="1"/>
          </p:cNvSpPr>
          <p:nvPr>
            <p:ph type="sldNum" sz="quarter" idx="12"/>
          </p:nvPr>
        </p:nvSpPr>
        <p:spPr/>
        <p:txBody>
          <a:bodyPr/>
          <a:lstStyle/>
          <a:p>
            <a:fld id="{F41FD34E-1804-4A56-9814-F21504CF5C20}" type="slidenum">
              <a:rPr lang="en-GB" smtClean="0"/>
              <a:t>‹#›</a:t>
            </a:fld>
            <a:endParaRPr lang="en-GB"/>
          </a:p>
        </p:txBody>
      </p:sp>
      <p:sp>
        <p:nvSpPr>
          <p:cNvPr id="4" name="Text Placeholder 9">
            <a:extLst>
              <a:ext uri="{FF2B5EF4-FFF2-40B4-BE49-F238E27FC236}">
                <a16:creationId xmlns:a16="http://schemas.microsoft.com/office/drawing/2014/main" id="{43DA41F1-B12D-45CB-B6F5-562B3A712418}"/>
              </a:ext>
            </a:extLst>
          </p:cNvPr>
          <p:cNvSpPr>
            <a:spLocks noGrp="1"/>
          </p:cNvSpPr>
          <p:nvPr>
            <p:ph type="body" sz="quarter" idx="14"/>
          </p:nvPr>
        </p:nvSpPr>
        <p:spPr>
          <a:xfrm>
            <a:off x="2063750" y="6307138"/>
            <a:ext cx="5746750" cy="230832"/>
          </a:xfrm>
        </p:spPr>
        <p:txBody>
          <a:bodyPr anchor="ctr"/>
          <a:lstStyle>
            <a:lvl1pPr marL="288000" indent="-288000">
              <a:buNone/>
              <a:defRPr sz="1000"/>
            </a:lvl1pPr>
          </a:lstStyle>
          <a:p>
            <a:pPr lvl="0"/>
            <a:r>
              <a:rPr lang="en-US"/>
              <a:t>Click to edit Master text styles</a:t>
            </a:r>
          </a:p>
        </p:txBody>
      </p:sp>
    </p:spTree>
    <p:extLst>
      <p:ext uri="{BB962C8B-B14F-4D97-AF65-F5344CB8AC3E}">
        <p14:creationId xmlns:p14="http://schemas.microsoft.com/office/powerpoint/2010/main" val="34685289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F4707-A4BD-4682-B930-C0D36C3AB2D4}"/>
              </a:ext>
            </a:extLst>
          </p:cNvPr>
          <p:cNvSpPr>
            <a:spLocks noGrp="1"/>
          </p:cNvSpPr>
          <p:nvPr>
            <p:ph type="title"/>
          </p:nvPr>
        </p:nvSpPr>
        <p:spPr>
          <a:xfrm>
            <a:off x="442913" y="512763"/>
            <a:ext cx="5221287" cy="1089529"/>
          </a:xfrm>
        </p:spPr>
        <p:txBody>
          <a:bodyPr anchor="t" anchorCtr="0"/>
          <a:lstStyle>
            <a:lvl1pPr>
              <a:defRPr sz="3600"/>
            </a:lvl1pPr>
          </a:lstStyle>
          <a:p>
            <a:r>
              <a:rPr lang="en-US"/>
              <a:t>Click to edit Master title style</a:t>
            </a:r>
            <a:endParaRPr lang="en-GB"/>
          </a:p>
        </p:txBody>
      </p:sp>
      <p:sp>
        <p:nvSpPr>
          <p:cNvPr id="7" name="Slide Number Placeholder 6">
            <a:extLst>
              <a:ext uri="{FF2B5EF4-FFF2-40B4-BE49-F238E27FC236}">
                <a16:creationId xmlns:a16="http://schemas.microsoft.com/office/drawing/2014/main" id="{C6934900-566C-435F-9BFE-3576F153FEAD}"/>
              </a:ext>
            </a:extLst>
          </p:cNvPr>
          <p:cNvSpPr>
            <a:spLocks noGrp="1"/>
          </p:cNvSpPr>
          <p:nvPr>
            <p:ph type="sldNum" sz="quarter" idx="12"/>
          </p:nvPr>
        </p:nvSpPr>
        <p:spPr/>
        <p:txBody>
          <a:bodyPr/>
          <a:lstStyle/>
          <a:p>
            <a:fld id="{F41FD34E-1804-4A56-9814-F21504CF5C20}" type="slidenum">
              <a:rPr lang="en-GB" smtClean="0"/>
              <a:t>‹#›</a:t>
            </a:fld>
            <a:endParaRPr lang="en-GB"/>
          </a:p>
        </p:txBody>
      </p:sp>
      <p:sp>
        <p:nvSpPr>
          <p:cNvPr id="9" name="Picture Placeholder 8">
            <a:extLst>
              <a:ext uri="{FF2B5EF4-FFF2-40B4-BE49-F238E27FC236}">
                <a16:creationId xmlns:a16="http://schemas.microsoft.com/office/drawing/2014/main" id="{C36CF034-54BA-41BE-9463-E520847DDFAD}"/>
              </a:ext>
            </a:extLst>
          </p:cNvPr>
          <p:cNvSpPr>
            <a:spLocks noGrp="1"/>
          </p:cNvSpPr>
          <p:nvPr>
            <p:ph type="pic" sz="quarter" idx="13"/>
          </p:nvPr>
        </p:nvSpPr>
        <p:spPr>
          <a:xfrm>
            <a:off x="6096000" y="0"/>
            <a:ext cx="6096000" cy="6021388"/>
          </a:xfrm>
        </p:spPr>
        <p:txBody>
          <a:bodyPr/>
          <a:lstStyle/>
          <a:p>
            <a:r>
              <a:rPr lang="en-US"/>
              <a:t>Click icon to add picture</a:t>
            </a:r>
            <a:endParaRPr lang="en-GB"/>
          </a:p>
        </p:txBody>
      </p:sp>
      <p:sp>
        <p:nvSpPr>
          <p:cNvPr id="10" name="Content Placeholder 2">
            <a:extLst>
              <a:ext uri="{FF2B5EF4-FFF2-40B4-BE49-F238E27FC236}">
                <a16:creationId xmlns:a16="http://schemas.microsoft.com/office/drawing/2014/main" id="{C12D9895-A2A3-4EB6-A36B-94C16EA9573D}"/>
              </a:ext>
            </a:extLst>
          </p:cNvPr>
          <p:cNvSpPr>
            <a:spLocks noGrp="1"/>
          </p:cNvSpPr>
          <p:nvPr>
            <p:ph idx="1"/>
          </p:nvPr>
        </p:nvSpPr>
        <p:spPr>
          <a:xfrm>
            <a:off x="442913" y="3114498"/>
            <a:ext cx="4089600" cy="3139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7">
            <a:extLst>
              <a:ext uri="{FF2B5EF4-FFF2-40B4-BE49-F238E27FC236}">
                <a16:creationId xmlns:a16="http://schemas.microsoft.com/office/drawing/2014/main" id="{159BD705-B41F-4EB2-9BB4-2691BA9DAD8A}"/>
              </a:ext>
            </a:extLst>
          </p:cNvPr>
          <p:cNvSpPr>
            <a:spLocks noGrp="1"/>
          </p:cNvSpPr>
          <p:nvPr>
            <p:ph type="body" sz="quarter" idx="14"/>
          </p:nvPr>
        </p:nvSpPr>
        <p:spPr>
          <a:xfrm>
            <a:off x="442914" y="2628913"/>
            <a:ext cx="4104000" cy="313932"/>
          </a:xfrm>
        </p:spPr>
        <p:txBody>
          <a:bodyPr/>
          <a:lstStyle>
            <a:lvl1pPr marL="0" indent="0">
              <a:buFontTx/>
              <a:buNone/>
              <a:defRPr/>
            </a:lvl1pPr>
            <a:lvl2pPr>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12" name="Text Placeholder 9">
            <a:extLst>
              <a:ext uri="{FF2B5EF4-FFF2-40B4-BE49-F238E27FC236}">
                <a16:creationId xmlns:a16="http://schemas.microsoft.com/office/drawing/2014/main" id="{A45BD298-81DC-4D9D-8B11-15012822E62F}"/>
              </a:ext>
            </a:extLst>
          </p:cNvPr>
          <p:cNvSpPr>
            <a:spLocks noGrp="1"/>
          </p:cNvSpPr>
          <p:nvPr>
            <p:ph type="body" sz="quarter" idx="15"/>
          </p:nvPr>
        </p:nvSpPr>
        <p:spPr>
          <a:xfrm>
            <a:off x="2063750" y="6307138"/>
            <a:ext cx="5746750" cy="230832"/>
          </a:xfrm>
        </p:spPr>
        <p:txBody>
          <a:bodyPr anchor="ctr"/>
          <a:lstStyle>
            <a:lvl1pPr marL="288000" indent="-288000">
              <a:buNone/>
              <a:defRPr sz="1000"/>
            </a:lvl1pPr>
          </a:lstStyle>
          <a:p>
            <a:pPr lvl="0"/>
            <a:r>
              <a:rPr lang="en-US"/>
              <a:t>Click to edit Master text styles</a:t>
            </a:r>
          </a:p>
        </p:txBody>
      </p:sp>
    </p:spTree>
    <p:extLst>
      <p:ext uri="{BB962C8B-B14F-4D97-AF65-F5344CB8AC3E}">
        <p14:creationId xmlns:p14="http://schemas.microsoft.com/office/powerpoint/2010/main" val="2799001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Back Cover - Blue">
    <p:bg>
      <p:bgPr>
        <a:solidFill>
          <a:schemeClr val="tx2"/>
        </a:solidFill>
        <a:effectLst/>
      </p:bgPr>
    </p:bg>
    <p:spTree>
      <p:nvGrpSpPr>
        <p:cNvPr id="1" name=""/>
        <p:cNvGrpSpPr/>
        <p:nvPr/>
      </p:nvGrpSpPr>
      <p:grpSpPr>
        <a:xfrm>
          <a:off x="0" y="0"/>
          <a:ext cx="0" cy="0"/>
          <a:chOff x="0" y="0"/>
          <a:chExt cx="0" cy="0"/>
        </a:xfrm>
      </p:grpSpPr>
      <p:sp>
        <p:nvSpPr>
          <p:cNvPr id="5" name="Freeform 15">
            <a:extLst>
              <a:ext uri="{FF2B5EF4-FFF2-40B4-BE49-F238E27FC236}">
                <a16:creationId xmlns:a16="http://schemas.microsoft.com/office/drawing/2014/main" id="{6ACE2BD8-62FE-4761-8A81-DB9B0EB566E8}"/>
              </a:ext>
            </a:extLst>
          </p:cNvPr>
          <p:cNvSpPr/>
          <p:nvPr userDrawn="1"/>
        </p:nvSpPr>
        <p:spPr>
          <a:xfrm rot="2732648">
            <a:off x="825446" y="6765882"/>
            <a:ext cx="18759424" cy="4248737"/>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drawing, light&#10;&#10;Description automatically generated">
            <a:extLst>
              <a:ext uri="{FF2B5EF4-FFF2-40B4-BE49-F238E27FC236}">
                <a16:creationId xmlns:a16="http://schemas.microsoft.com/office/drawing/2014/main" id="{69BA69BC-4474-4B8B-A46F-E397AEB1409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941133" y="3919326"/>
            <a:ext cx="2322000" cy="971664"/>
          </a:xfrm>
          <a:prstGeom prst="rect">
            <a:avLst/>
          </a:prstGeom>
        </p:spPr>
      </p:pic>
      <p:sp>
        <p:nvSpPr>
          <p:cNvPr id="8" name="TextBox 7">
            <a:extLst>
              <a:ext uri="{FF2B5EF4-FFF2-40B4-BE49-F238E27FC236}">
                <a16:creationId xmlns:a16="http://schemas.microsoft.com/office/drawing/2014/main" id="{8610857D-13A8-4D72-9A55-6CC7D22AFD59}"/>
              </a:ext>
            </a:extLst>
          </p:cNvPr>
          <p:cNvSpPr txBox="1"/>
          <p:nvPr userDrawn="1"/>
        </p:nvSpPr>
        <p:spPr>
          <a:xfrm>
            <a:off x="447675" y="6318250"/>
            <a:ext cx="1358064" cy="307777"/>
          </a:xfrm>
          <a:prstGeom prst="rect">
            <a:avLst/>
          </a:prstGeom>
          <a:noFill/>
        </p:spPr>
        <p:txBody>
          <a:bodyPr wrap="none" rtlCol="0">
            <a:spAutoFit/>
          </a:bodyPr>
          <a:lstStyle/>
          <a:p>
            <a:r>
              <a:rPr lang="en-GB" sz="1400">
                <a:solidFill>
                  <a:schemeClr val="bg1"/>
                </a:solidFill>
                <a:hlinkClick r:id="rId3">
                  <a:extLst>
                    <a:ext uri="{A12FA001-AC4F-418D-AE19-62706E023703}">
                      <ahyp:hlinkClr xmlns:ahyp="http://schemas.microsoft.com/office/drawing/2018/hyperlinkcolor" val="tx"/>
                    </a:ext>
                  </a:extLst>
                </a:hlinkClick>
              </a:rPr>
              <a:t>thepsc.co.uk</a:t>
            </a:r>
            <a:r>
              <a:rPr lang="en-GB" sz="1400">
                <a:solidFill>
                  <a:schemeClr val="bg1"/>
                </a:solidFill>
              </a:rPr>
              <a:t> </a:t>
            </a:r>
          </a:p>
        </p:txBody>
      </p:sp>
    </p:spTree>
    <p:extLst>
      <p:ext uri="{BB962C8B-B14F-4D97-AF65-F5344CB8AC3E}">
        <p14:creationId xmlns:p14="http://schemas.microsoft.com/office/powerpoint/2010/main" val="855180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ack Cover - Yellow">
    <p:bg>
      <p:bgPr>
        <a:solidFill>
          <a:schemeClr val="bg2"/>
        </a:solidFill>
        <a:effectLst/>
      </p:bgPr>
    </p:bg>
    <p:spTree>
      <p:nvGrpSpPr>
        <p:cNvPr id="1" name=""/>
        <p:cNvGrpSpPr/>
        <p:nvPr/>
      </p:nvGrpSpPr>
      <p:grpSpPr>
        <a:xfrm>
          <a:off x="0" y="0"/>
          <a:ext cx="0" cy="0"/>
          <a:chOff x="0" y="0"/>
          <a:chExt cx="0" cy="0"/>
        </a:xfrm>
      </p:grpSpPr>
      <p:sp>
        <p:nvSpPr>
          <p:cNvPr id="5" name="Freeform 15">
            <a:extLst>
              <a:ext uri="{FF2B5EF4-FFF2-40B4-BE49-F238E27FC236}">
                <a16:creationId xmlns:a16="http://schemas.microsoft.com/office/drawing/2014/main" id="{6ACE2BD8-62FE-4761-8A81-DB9B0EB566E8}"/>
              </a:ext>
            </a:extLst>
          </p:cNvPr>
          <p:cNvSpPr/>
          <p:nvPr userDrawn="1"/>
        </p:nvSpPr>
        <p:spPr>
          <a:xfrm rot="2732648">
            <a:off x="825446" y="6765882"/>
            <a:ext cx="18759424" cy="4248737"/>
          </a:xfrm>
          <a:custGeom>
            <a:avLst/>
            <a:gdLst>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671512 w 5957887"/>
              <a:gd name="connsiteY4" fmla="*/ 1349375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 name="connsiteX0" fmla="*/ 671512 w 5957887"/>
              <a:gd name="connsiteY0" fmla="*/ 0 h 1349375"/>
              <a:gd name="connsiteX1" fmla="*/ 671513 w 5957887"/>
              <a:gd name="connsiteY1" fmla="*/ 0 h 1349375"/>
              <a:gd name="connsiteX2" fmla="*/ 5957887 w 5957887"/>
              <a:gd name="connsiteY2" fmla="*/ 0 h 1349375"/>
              <a:gd name="connsiteX3" fmla="*/ 5957887 w 5957887"/>
              <a:gd name="connsiteY3" fmla="*/ 1349375 h 1349375"/>
              <a:gd name="connsiteX4" fmla="*/ 778807 w 5957887"/>
              <a:gd name="connsiteY4" fmla="*/ 1348356 h 1349375"/>
              <a:gd name="connsiteX5" fmla="*/ 671512 w 5957887"/>
              <a:gd name="connsiteY5" fmla="*/ 1343026 h 1349375"/>
              <a:gd name="connsiteX6" fmla="*/ 536180 w 5957887"/>
              <a:gd name="connsiteY6" fmla="*/ 1329383 h 1349375"/>
              <a:gd name="connsiteX7" fmla="*/ 0 w 5957887"/>
              <a:gd name="connsiteY7" fmla="*/ 671513 h 1349375"/>
              <a:gd name="connsiteX8" fmla="*/ 536180 w 5957887"/>
              <a:gd name="connsiteY8" fmla="*/ 13643 h 1349375"/>
              <a:gd name="connsiteX9" fmla="*/ 671512 w 5957887"/>
              <a:gd name="connsiteY9" fmla="*/ 0 h 1349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957887" h="1349375">
                <a:moveTo>
                  <a:pt x="671512" y="0"/>
                </a:moveTo>
                <a:lnTo>
                  <a:pt x="671513" y="0"/>
                </a:lnTo>
                <a:lnTo>
                  <a:pt x="5957887" y="0"/>
                </a:lnTo>
                <a:lnTo>
                  <a:pt x="5957887" y="1349375"/>
                </a:lnTo>
                <a:lnTo>
                  <a:pt x="778807" y="1348356"/>
                </a:lnTo>
                <a:lnTo>
                  <a:pt x="671512" y="1343026"/>
                </a:lnTo>
                <a:lnTo>
                  <a:pt x="536180" y="1329383"/>
                </a:lnTo>
                <a:cubicBezTo>
                  <a:pt x="230183" y="1266767"/>
                  <a:pt x="0" y="996021"/>
                  <a:pt x="0" y="671513"/>
                </a:cubicBezTo>
                <a:cubicBezTo>
                  <a:pt x="0" y="347005"/>
                  <a:pt x="230183" y="76259"/>
                  <a:pt x="536180" y="13643"/>
                </a:cubicBezTo>
                <a:lnTo>
                  <a:pt x="671512"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picture containing drawing&#10;&#10;Description automatically generated">
            <a:extLst>
              <a:ext uri="{FF2B5EF4-FFF2-40B4-BE49-F238E27FC236}">
                <a16:creationId xmlns:a16="http://schemas.microsoft.com/office/drawing/2014/main" id="{958177AE-D53B-4A4D-9F3A-D998C73F330A}"/>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941133" y="3919326"/>
            <a:ext cx="2322000" cy="971664"/>
          </a:xfrm>
          <a:prstGeom prst="rect">
            <a:avLst/>
          </a:prstGeom>
        </p:spPr>
      </p:pic>
      <p:sp>
        <p:nvSpPr>
          <p:cNvPr id="8" name="TextBox 7">
            <a:extLst>
              <a:ext uri="{FF2B5EF4-FFF2-40B4-BE49-F238E27FC236}">
                <a16:creationId xmlns:a16="http://schemas.microsoft.com/office/drawing/2014/main" id="{8610857D-13A8-4D72-9A55-6CC7D22AFD59}"/>
              </a:ext>
            </a:extLst>
          </p:cNvPr>
          <p:cNvSpPr txBox="1"/>
          <p:nvPr userDrawn="1"/>
        </p:nvSpPr>
        <p:spPr>
          <a:xfrm>
            <a:off x="447675" y="6318250"/>
            <a:ext cx="1358064" cy="307777"/>
          </a:xfrm>
          <a:prstGeom prst="rect">
            <a:avLst/>
          </a:prstGeom>
          <a:noFill/>
        </p:spPr>
        <p:txBody>
          <a:bodyPr wrap="none" rtlCol="0">
            <a:spAutoFit/>
          </a:bodyPr>
          <a:lstStyle/>
          <a:p>
            <a:r>
              <a:rPr lang="en-GB" sz="1400">
                <a:solidFill>
                  <a:schemeClr val="tx2"/>
                </a:solidFill>
                <a:hlinkClick r:id="rId3">
                  <a:extLst>
                    <a:ext uri="{A12FA001-AC4F-418D-AE19-62706E023703}">
                      <ahyp:hlinkClr xmlns:ahyp="http://schemas.microsoft.com/office/drawing/2018/hyperlinkcolor" val="tx"/>
                    </a:ext>
                  </a:extLst>
                </a:hlinkClick>
              </a:rPr>
              <a:t>thepsc.co.uk</a:t>
            </a:r>
            <a:r>
              <a:rPr lang="en-GB" sz="1400">
                <a:solidFill>
                  <a:schemeClr val="tx2"/>
                </a:solidFill>
              </a:rPr>
              <a:t> </a:t>
            </a:r>
          </a:p>
        </p:txBody>
      </p:sp>
    </p:spTree>
    <p:extLst>
      <p:ext uri="{BB962C8B-B14F-4D97-AF65-F5344CB8AC3E}">
        <p14:creationId xmlns:p14="http://schemas.microsoft.com/office/powerpoint/2010/main" val="1355480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4B86B-A161-499C-AEAC-C88201A9DDC6}"/>
              </a:ext>
            </a:extLst>
          </p:cNvPr>
          <p:cNvSpPr>
            <a:spLocks noGrp="1"/>
          </p:cNvSpPr>
          <p:nvPr>
            <p:ph type="title"/>
          </p:nvPr>
        </p:nvSpPr>
        <p:spPr/>
        <p:txBody>
          <a:body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BB3DE3D9-DB6D-452D-9F6D-0D3A8DD7851E}"/>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8" name="Text Placeholder 7">
            <a:extLst>
              <a:ext uri="{FF2B5EF4-FFF2-40B4-BE49-F238E27FC236}">
                <a16:creationId xmlns:a16="http://schemas.microsoft.com/office/drawing/2014/main" id="{4EF4DB0E-457E-4651-9380-C11AE41AB983}"/>
              </a:ext>
            </a:extLst>
          </p:cNvPr>
          <p:cNvSpPr>
            <a:spLocks noGrp="1"/>
          </p:cNvSpPr>
          <p:nvPr>
            <p:ph type="body" sz="quarter" idx="13"/>
          </p:nvPr>
        </p:nvSpPr>
        <p:spPr>
          <a:xfrm>
            <a:off x="371475" y="1082008"/>
            <a:ext cx="5760000" cy="259430"/>
          </a:xfrm>
        </p:spPr>
        <p:txBody>
          <a:bodyPr wrap="square" lIns="72000" rIns="72000" anchor="b">
            <a:spAutoFit/>
          </a:bodyPr>
          <a:lstStyle>
            <a:lvl1pPr marL="0" indent="0">
              <a:spcBef>
                <a:spcPts val="0"/>
              </a:spcBef>
              <a:buFontTx/>
              <a:buNone/>
              <a:defRPr sz="1200" cap="all" baseline="0">
                <a:latin typeface="+mj-lt"/>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10" name="Text Placeholder 9">
            <a:extLst>
              <a:ext uri="{FF2B5EF4-FFF2-40B4-BE49-F238E27FC236}">
                <a16:creationId xmlns:a16="http://schemas.microsoft.com/office/drawing/2014/main" id="{AFF577F9-0646-47AF-A444-22614E424AE3}"/>
              </a:ext>
            </a:extLst>
          </p:cNvPr>
          <p:cNvSpPr>
            <a:spLocks noGrp="1"/>
          </p:cNvSpPr>
          <p:nvPr>
            <p:ph type="body" sz="quarter" idx="14" hasCustomPrompt="1"/>
          </p:nvPr>
        </p:nvSpPr>
        <p:spPr>
          <a:xfrm>
            <a:off x="1384554" y="6422230"/>
            <a:ext cx="6156325" cy="325438"/>
          </a:xfrm>
        </p:spPr>
        <p:txBody>
          <a:bodyPr anchor="ctr"/>
          <a:lstStyle>
            <a:lvl1pPr marL="180000" indent="-180000">
              <a:spcBef>
                <a:spcPts val="0"/>
              </a:spcBef>
              <a:buNone/>
              <a:defRPr sz="10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add text</a:t>
            </a:r>
            <a:endParaRPr lang="en-GB"/>
          </a:p>
        </p:txBody>
      </p:sp>
    </p:spTree>
    <p:extLst>
      <p:ext uri="{BB962C8B-B14F-4D97-AF65-F5344CB8AC3E}">
        <p14:creationId xmlns:p14="http://schemas.microsoft.com/office/powerpoint/2010/main" val="9802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EF146-D020-4C2D-9AAB-8DCC69D1D120}"/>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6BC31E4B-D730-421F-A2A6-3FD17FFBFCBF}"/>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3" name="Text Placeholder 9">
            <a:extLst>
              <a:ext uri="{FF2B5EF4-FFF2-40B4-BE49-F238E27FC236}">
                <a16:creationId xmlns:a16="http://schemas.microsoft.com/office/drawing/2014/main" id="{1FB0DF29-EDC4-CED0-61A8-996700005A32}"/>
              </a:ext>
            </a:extLst>
          </p:cNvPr>
          <p:cNvSpPr>
            <a:spLocks noGrp="1"/>
          </p:cNvSpPr>
          <p:nvPr>
            <p:ph type="body" sz="quarter" idx="14" hasCustomPrompt="1"/>
          </p:nvPr>
        </p:nvSpPr>
        <p:spPr>
          <a:xfrm>
            <a:off x="1384554" y="6422230"/>
            <a:ext cx="6156325" cy="325438"/>
          </a:xfrm>
        </p:spPr>
        <p:txBody>
          <a:bodyPr anchor="ctr"/>
          <a:lstStyle>
            <a:lvl1pPr marL="180000" indent="-180000">
              <a:spcBef>
                <a:spcPts val="0"/>
              </a:spcBef>
              <a:buNone/>
              <a:defRPr sz="10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add text</a:t>
            </a:r>
            <a:endParaRPr lang="en-GB"/>
          </a:p>
        </p:txBody>
      </p:sp>
    </p:spTree>
    <p:extLst>
      <p:ext uri="{BB962C8B-B14F-4D97-AF65-F5344CB8AC3E}">
        <p14:creationId xmlns:p14="http://schemas.microsoft.com/office/powerpoint/2010/main" val="1394306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34E1393-40AE-43DA-927B-1C42A393EBA7}"/>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2" name="Text Placeholder 9">
            <a:extLst>
              <a:ext uri="{FF2B5EF4-FFF2-40B4-BE49-F238E27FC236}">
                <a16:creationId xmlns:a16="http://schemas.microsoft.com/office/drawing/2014/main" id="{09B24122-42F8-CCD2-21AF-D99849DD899F}"/>
              </a:ext>
            </a:extLst>
          </p:cNvPr>
          <p:cNvSpPr>
            <a:spLocks noGrp="1"/>
          </p:cNvSpPr>
          <p:nvPr>
            <p:ph type="body" sz="quarter" idx="14" hasCustomPrompt="1"/>
          </p:nvPr>
        </p:nvSpPr>
        <p:spPr>
          <a:xfrm>
            <a:off x="1384554" y="6422230"/>
            <a:ext cx="6156325" cy="325438"/>
          </a:xfrm>
        </p:spPr>
        <p:txBody>
          <a:bodyPr anchor="ctr"/>
          <a:lstStyle>
            <a:lvl1pPr marL="180000" indent="-180000">
              <a:spcBef>
                <a:spcPts val="0"/>
              </a:spcBef>
              <a:buNone/>
              <a:defRPr sz="10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add text</a:t>
            </a:r>
            <a:endParaRPr lang="en-GB"/>
          </a:p>
        </p:txBody>
      </p:sp>
    </p:spTree>
    <p:extLst>
      <p:ext uri="{BB962C8B-B14F-4D97-AF65-F5344CB8AC3E}">
        <p14:creationId xmlns:p14="http://schemas.microsoft.com/office/powerpoint/2010/main" val="3288701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450FF53-C1BA-429A-B00A-51F58F097A24}"/>
              </a:ext>
            </a:extLst>
          </p:cNvPr>
          <p:cNvSpPr/>
          <p:nvPr userDrawn="1"/>
        </p:nvSpPr>
        <p:spPr>
          <a:xfrm>
            <a:off x="0" y="0"/>
            <a:ext cx="30353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C4979C90-A690-446A-95A1-AFC2B27715CD}"/>
              </a:ext>
            </a:extLst>
          </p:cNvPr>
          <p:cNvSpPr>
            <a:spLocks noGrp="1"/>
          </p:cNvSpPr>
          <p:nvPr>
            <p:ph type="title" hasCustomPrompt="1"/>
          </p:nvPr>
        </p:nvSpPr>
        <p:spPr>
          <a:xfrm>
            <a:off x="3403755" y="441325"/>
            <a:ext cx="8416770" cy="592213"/>
          </a:xfrm>
        </p:spPr>
        <p:txBody>
          <a:bodyPr anchor="t"/>
          <a:lstStyle>
            <a:lvl1pPr>
              <a:defRPr sz="1800"/>
            </a:lvl1pPr>
          </a:lstStyle>
          <a:p>
            <a:r>
              <a:rPr lang="en-US"/>
              <a:t>Click to edit Master title style</a:t>
            </a:r>
            <a:br>
              <a:rPr lang="en-US"/>
            </a:br>
            <a:r>
              <a:rPr lang="en-US"/>
              <a:t>which can go over two lines</a:t>
            </a:r>
            <a:endParaRPr lang="en-GB"/>
          </a:p>
        </p:txBody>
      </p:sp>
      <p:sp>
        <p:nvSpPr>
          <p:cNvPr id="3" name="Content Placeholder 2">
            <a:extLst>
              <a:ext uri="{FF2B5EF4-FFF2-40B4-BE49-F238E27FC236}">
                <a16:creationId xmlns:a16="http://schemas.microsoft.com/office/drawing/2014/main" id="{D10F3544-75E6-4D5C-9798-B8AA6897BAA2}"/>
              </a:ext>
            </a:extLst>
          </p:cNvPr>
          <p:cNvSpPr>
            <a:spLocks noGrp="1"/>
          </p:cNvSpPr>
          <p:nvPr>
            <p:ph idx="1"/>
          </p:nvPr>
        </p:nvSpPr>
        <p:spPr>
          <a:xfrm>
            <a:off x="381000" y="1412875"/>
            <a:ext cx="2305050" cy="4873625"/>
          </a:xfrm>
        </p:spPr>
        <p:txBody>
          <a:bodyPr/>
          <a:lstStyle>
            <a:lvl1pPr>
              <a:defRPr sz="1200"/>
            </a:lvl1pPr>
            <a:lvl2pPr>
              <a:defRPr sz="1200"/>
            </a:lvl2pPr>
            <a:lvl3pPr>
              <a:defRPr sz="1200"/>
            </a:lvl3pPr>
            <a:lvl4pPr>
              <a:defRPr sz="1200"/>
            </a:lvl4pPr>
            <a:lvl5pPr>
              <a:defRPr sz="1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C123F128-333B-47FC-AEE7-7BB6603B6D00}"/>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10" name="Text Placeholder 7">
            <a:extLst>
              <a:ext uri="{FF2B5EF4-FFF2-40B4-BE49-F238E27FC236}">
                <a16:creationId xmlns:a16="http://schemas.microsoft.com/office/drawing/2014/main" id="{145C5D10-C517-40C0-9ECB-C9911D4D0509}"/>
              </a:ext>
            </a:extLst>
          </p:cNvPr>
          <p:cNvSpPr>
            <a:spLocks noGrp="1"/>
          </p:cNvSpPr>
          <p:nvPr>
            <p:ph type="body" sz="quarter" idx="13"/>
          </p:nvPr>
        </p:nvSpPr>
        <p:spPr>
          <a:xfrm>
            <a:off x="3396367" y="1082008"/>
            <a:ext cx="6774900" cy="259430"/>
          </a:xfrm>
        </p:spPr>
        <p:txBody>
          <a:bodyPr wrap="square" lIns="72000" rIns="72000" anchor="b">
            <a:spAutoFit/>
          </a:bodyPr>
          <a:lstStyle>
            <a:lvl1pPr marL="0" indent="0">
              <a:spcBef>
                <a:spcPts val="0"/>
              </a:spcBef>
              <a:buFontTx/>
              <a:buNone/>
              <a:defRPr sz="1200" cap="all" baseline="0">
                <a:latin typeface="+mj-lt"/>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11" name="Text Placeholder 9">
            <a:extLst>
              <a:ext uri="{FF2B5EF4-FFF2-40B4-BE49-F238E27FC236}">
                <a16:creationId xmlns:a16="http://schemas.microsoft.com/office/drawing/2014/main" id="{58DC69DE-D461-4FB2-944F-F5CBCA274F60}"/>
              </a:ext>
            </a:extLst>
          </p:cNvPr>
          <p:cNvSpPr>
            <a:spLocks noGrp="1"/>
          </p:cNvSpPr>
          <p:nvPr>
            <p:ph type="body" sz="quarter" idx="14" hasCustomPrompt="1"/>
          </p:nvPr>
        </p:nvSpPr>
        <p:spPr>
          <a:xfrm>
            <a:off x="3053556" y="6421436"/>
            <a:ext cx="6156325" cy="325438"/>
          </a:xfrm>
        </p:spPr>
        <p:txBody>
          <a:bodyPr anchor="ctr"/>
          <a:lstStyle>
            <a:lvl1pPr marL="180000" indent="-180000">
              <a:spcBef>
                <a:spcPts val="0"/>
              </a:spcBef>
              <a:buNone/>
              <a:defRPr sz="8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edit Master text styles</a:t>
            </a:r>
            <a:endParaRPr lang="en-GB"/>
          </a:p>
        </p:txBody>
      </p:sp>
      <p:sp>
        <p:nvSpPr>
          <p:cNvPr id="13" name="Text Placeholder 12">
            <a:extLst>
              <a:ext uri="{FF2B5EF4-FFF2-40B4-BE49-F238E27FC236}">
                <a16:creationId xmlns:a16="http://schemas.microsoft.com/office/drawing/2014/main" id="{6DC67AA8-C034-4BF6-8432-3992C0BE64FF}"/>
              </a:ext>
            </a:extLst>
          </p:cNvPr>
          <p:cNvSpPr>
            <a:spLocks noGrp="1"/>
          </p:cNvSpPr>
          <p:nvPr>
            <p:ph type="body" sz="quarter" idx="15"/>
          </p:nvPr>
        </p:nvSpPr>
        <p:spPr>
          <a:xfrm>
            <a:off x="371475" y="441325"/>
            <a:ext cx="2314575" cy="592138"/>
          </a:xfrm>
        </p:spPr>
        <p:txBody>
          <a:bodyPr/>
          <a:lstStyle>
            <a:lvl1pPr marL="0" indent="0">
              <a:buFontTx/>
              <a:buNone/>
              <a:defRPr sz="1800">
                <a:latin typeface="+mj-lt"/>
              </a:defRPr>
            </a:lvl1pPr>
          </a:lstStyle>
          <a:p>
            <a:pPr lvl="0"/>
            <a:r>
              <a:rPr lang="en-US"/>
              <a:t>Click to edit Master text styles</a:t>
            </a:r>
          </a:p>
        </p:txBody>
      </p:sp>
      <p:pic>
        <p:nvPicPr>
          <p:cNvPr id="4" name="Picture 3" descr="A picture containing drawing, food&#10;&#10;Description automatically generated">
            <a:extLst>
              <a:ext uri="{FF2B5EF4-FFF2-40B4-BE49-F238E27FC236}">
                <a16:creationId xmlns:a16="http://schemas.microsoft.com/office/drawing/2014/main" id="{C9EF4953-B576-4C07-869D-44D017E17DDE}"/>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94387" y="6357600"/>
            <a:ext cx="1080000" cy="451935"/>
          </a:xfrm>
          <a:prstGeom prst="rect">
            <a:avLst/>
          </a:prstGeom>
        </p:spPr>
      </p:pic>
      <p:sp>
        <p:nvSpPr>
          <p:cNvPr id="5" name="TextBox 4">
            <a:extLst>
              <a:ext uri="{FF2B5EF4-FFF2-40B4-BE49-F238E27FC236}">
                <a16:creationId xmlns:a16="http://schemas.microsoft.com/office/drawing/2014/main" id="{46AAE553-043F-4FAC-BB24-0DAA480FA05D}"/>
              </a:ext>
            </a:extLst>
          </p:cNvPr>
          <p:cNvSpPr txBox="1"/>
          <p:nvPr userDrawn="1"/>
        </p:nvSpPr>
        <p:spPr>
          <a:xfrm>
            <a:off x="9300525" y="6491234"/>
            <a:ext cx="1980000" cy="184666"/>
          </a:xfrm>
          <a:prstGeom prst="rect">
            <a:avLst/>
          </a:prstGeom>
          <a:noFill/>
        </p:spPr>
        <p:txBody>
          <a:bodyPr wrap="square" rtlCol="0" anchor="ctr">
            <a:spAutoFit/>
          </a:bodyPr>
          <a:lstStyle/>
          <a:p>
            <a:pPr algn="l"/>
            <a:r>
              <a:rPr lang="en-GB" sz="600"/>
              <a:t>© The PSC / Circulation Limited - Client</a:t>
            </a:r>
          </a:p>
        </p:txBody>
      </p:sp>
    </p:spTree>
    <p:extLst>
      <p:ext uri="{BB962C8B-B14F-4D97-AF65-F5344CB8AC3E}">
        <p14:creationId xmlns:p14="http://schemas.microsoft.com/office/powerpoint/2010/main" val="2167902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4B86B-A161-499C-AEAC-C88201A9DDC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AA93803-E1E5-4C15-858D-85E8D4E8AC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BB3DE3D9-DB6D-452D-9F6D-0D3A8DD7851E}"/>
              </a:ext>
            </a:extLst>
          </p:cNvPr>
          <p:cNvSpPr>
            <a:spLocks noGrp="1"/>
          </p:cNvSpPr>
          <p:nvPr>
            <p:ph type="sldNum" sz="quarter" idx="12"/>
          </p:nvPr>
        </p:nvSpPr>
        <p:spPr/>
        <p:txBody>
          <a:bodyPr/>
          <a:lstStyle/>
          <a:p>
            <a:fld id="{C68C562A-6867-4E27-8DE4-C0915EBDA6D0}" type="slidenum">
              <a:rPr lang="en-GB" smtClean="0"/>
              <a:t>‹#›</a:t>
            </a:fld>
            <a:endParaRPr lang="en-GB"/>
          </a:p>
        </p:txBody>
      </p:sp>
      <p:sp>
        <p:nvSpPr>
          <p:cNvPr id="8" name="Text Placeholder 7">
            <a:extLst>
              <a:ext uri="{FF2B5EF4-FFF2-40B4-BE49-F238E27FC236}">
                <a16:creationId xmlns:a16="http://schemas.microsoft.com/office/drawing/2014/main" id="{4EF4DB0E-457E-4651-9380-C11AE41AB983}"/>
              </a:ext>
            </a:extLst>
          </p:cNvPr>
          <p:cNvSpPr>
            <a:spLocks noGrp="1"/>
          </p:cNvSpPr>
          <p:nvPr>
            <p:ph type="body" sz="quarter" idx="13"/>
          </p:nvPr>
        </p:nvSpPr>
        <p:spPr>
          <a:xfrm>
            <a:off x="371475" y="1082008"/>
            <a:ext cx="5760000" cy="259430"/>
          </a:xfrm>
        </p:spPr>
        <p:txBody>
          <a:bodyPr wrap="square" lIns="72000" rIns="72000" anchor="b">
            <a:spAutoFit/>
          </a:bodyPr>
          <a:lstStyle>
            <a:lvl1pPr marL="0" indent="0">
              <a:spcBef>
                <a:spcPts val="0"/>
              </a:spcBef>
              <a:buFontTx/>
              <a:buNone/>
              <a:defRPr sz="1200" cap="all" baseline="0">
                <a:latin typeface="+mj-lt"/>
              </a:defRPr>
            </a:lvl1pPr>
            <a:lvl2pPr marL="288000" indent="0">
              <a:buFontTx/>
              <a:buNone/>
              <a:defRPr/>
            </a:lvl2pPr>
            <a:lvl3pPr marL="576000" indent="0">
              <a:buFontTx/>
              <a:buNone/>
              <a:defRPr/>
            </a:lvl3pPr>
            <a:lvl4pPr marL="864000" indent="0">
              <a:buFontTx/>
              <a:buNone/>
              <a:defRPr/>
            </a:lvl4pPr>
            <a:lvl5pPr marL="1152000" indent="0">
              <a:buFontTx/>
              <a:buNone/>
              <a:defRPr/>
            </a:lvl5pPr>
          </a:lstStyle>
          <a:p>
            <a:pPr lvl="0"/>
            <a:r>
              <a:rPr lang="en-US"/>
              <a:t>Click to edit Master text styles</a:t>
            </a:r>
          </a:p>
        </p:txBody>
      </p:sp>
      <p:sp>
        <p:nvSpPr>
          <p:cNvPr id="4" name="Text Placeholder 9">
            <a:extLst>
              <a:ext uri="{FF2B5EF4-FFF2-40B4-BE49-F238E27FC236}">
                <a16:creationId xmlns:a16="http://schemas.microsoft.com/office/drawing/2014/main" id="{FF224720-CA8B-78D5-B9D2-0E8F5E9565DC}"/>
              </a:ext>
            </a:extLst>
          </p:cNvPr>
          <p:cNvSpPr>
            <a:spLocks noGrp="1"/>
          </p:cNvSpPr>
          <p:nvPr>
            <p:ph type="body" sz="quarter" idx="14" hasCustomPrompt="1"/>
          </p:nvPr>
        </p:nvSpPr>
        <p:spPr>
          <a:xfrm>
            <a:off x="1384554" y="6422230"/>
            <a:ext cx="6156325" cy="325438"/>
          </a:xfrm>
        </p:spPr>
        <p:txBody>
          <a:bodyPr anchor="ctr"/>
          <a:lstStyle>
            <a:lvl1pPr marL="180000" indent="-180000">
              <a:spcBef>
                <a:spcPts val="0"/>
              </a:spcBef>
              <a:buNone/>
              <a:defRPr sz="1000"/>
            </a:lvl1pPr>
            <a:lvl2pPr>
              <a:spcBef>
                <a:spcPts val="0"/>
              </a:spcBef>
              <a:defRPr sz="1000"/>
            </a:lvl2pPr>
            <a:lvl3pPr>
              <a:spcBef>
                <a:spcPts val="0"/>
              </a:spcBef>
              <a:defRPr sz="1000"/>
            </a:lvl3pPr>
            <a:lvl4pPr>
              <a:spcBef>
                <a:spcPts val="0"/>
              </a:spcBef>
              <a:defRPr sz="1000"/>
            </a:lvl4pPr>
            <a:lvl5pPr>
              <a:spcBef>
                <a:spcPts val="0"/>
              </a:spcBef>
              <a:defRPr sz="1000"/>
            </a:lvl5pPr>
          </a:lstStyle>
          <a:p>
            <a:pPr lvl="0"/>
            <a:r>
              <a:rPr lang="en-US"/>
              <a:t>Source: Click to add text</a:t>
            </a:r>
            <a:endParaRPr lang="en-GB"/>
          </a:p>
        </p:txBody>
      </p:sp>
    </p:spTree>
    <p:extLst>
      <p:ext uri="{BB962C8B-B14F-4D97-AF65-F5344CB8AC3E}">
        <p14:creationId xmlns:p14="http://schemas.microsoft.com/office/powerpoint/2010/main" val="1059144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434871-AC29-4513-8F32-0B963FAD15C9}"/>
              </a:ext>
            </a:extLst>
          </p:cNvPr>
          <p:cNvSpPr/>
          <p:nvPr userDrawn="1"/>
        </p:nvSpPr>
        <p:spPr>
          <a:xfrm>
            <a:off x="1" y="6311900"/>
            <a:ext cx="12191999" cy="5460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0566120F-D6AE-485E-8C19-428022702841}"/>
              </a:ext>
            </a:extLst>
          </p:cNvPr>
          <p:cNvSpPr>
            <a:spLocks noGrp="1"/>
          </p:cNvSpPr>
          <p:nvPr>
            <p:ph type="title"/>
          </p:nvPr>
        </p:nvSpPr>
        <p:spPr>
          <a:xfrm>
            <a:off x="371475" y="634903"/>
            <a:ext cx="9360000" cy="398635"/>
          </a:xfrm>
          <a:prstGeom prst="rect">
            <a:avLst/>
          </a:prstGeom>
        </p:spPr>
        <p:txBody>
          <a:bodyPr vert="horz" lIns="72000" tIns="45720" rIns="72000" bIns="45720" rtlCol="0" anchor="b">
            <a:sp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1C2971-0A91-45A5-A416-35AAA349B174}"/>
              </a:ext>
            </a:extLst>
          </p:cNvPr>
          <p:cNvSpPr>
            <a:spLocks noGrp="1"/>
          </p:cNvSpPr>
          <p:nvPr>
            <p:ph type="body" idx="1"/>
          </p:nvPr>
        </p:nvSpPr>
        <p:spPr>
          <a:xfrm>
            <a:off x="371475" y="1412875"/>
            <a:ext cx="5364163" cy="360000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3B53F127-C818-433A-97A3-5E89AFBBC005}"/>
              </a:ext>
            </a:extLst>
          </p:cNvPr>
          <p:cNvSpPr>
            <a:spLocks noGrp="1"/>
          </p:cNvSpPr>
          <p:nvPr>
            <p:ph type="sldNum" sz="quarter" idx="4"/>
          </p:nvPr>
        </p:nvSpPr>
        <p:spPr>
          <a:xfrm>
            <a:off x="11280525" y="6461839"/>
            <a:ext cx="540000" cy="246221"/>
          </a:xfrm>
          <a:prstGeom prst="rect">
            <a:avLst/>
          </a:prstGeom>
        </p:spPr>
        <p:txBody>
          <a:bodyPr vert="horz" lIns="91440" tIns="45720" rIns="91440" bIns="45720" rtlCol="0" anchor="ctr">
            <a:spAutoFit/>
          </a:bodyPr>
          <a:lstStyle>
            <a:lvl1pPr algn="r">
              <a:defRPr sz="1000">
                <a:solidFill>
                  <a:schemeClr val="tx1"/>
                </a:solidFill>
              </a:defRPr>
            </a:lvl1pPr>
          </a:lstStyle>
          <a:p>
            <a:fld id="{C68C562A-6867-4E27-8DE4-C0915EBDA6D0}" type="slidenum">
              <a:rPr lang="en-GB" smtClean="0"/>
              <a:pPr/>
              <a:t>‹#›</a:t>
            </a:fld>
            <a:endParaRPr lang="en-GB"/>
          </a:p>
        </p:txBody>
      </p:sp>
      <p:pic>
        <p:nvPicPr>
          <p:cNvPr id="8" name="Picture 7" descr="A picture containing drawing, food&#10;&#10;Description automatically generated">
            <a:extLst>
              <a:ext uri="{FF2B5EF4-FFF2-40B4-BE49-F238E27FC236}">
                <a16:creationId xmlns:a16="http://schemas.microsoft.com/office/drawing/2014/main" id="{51FDC962-71FB-4E35-9940-EAA04924A8EC}"/>
              </a:ext>
            </a:extLst>
          </p:cNvPr>
          <p:cNvPicPr>
            <a:picLocks noChangeAspect="1"/>
          </p:cNvPicPr>
          <p:nvPr userDrawn="1"/>
        </p:nvPicPr>
        <p:blipFill>
          <a:blip r:embed="rId31" cstate="hqprint">
            <a:extLst>
              <a:ext uri="{28A0092B-C50C-407E-A947-70E740481C1C}">
                <a14:useLocalDpi xmlns:a14="http://schemas.microsoft.com/office/drawing/2010/main" val="0"/>
              </a:ext>
            </a:extLst>
          </a:blip>
          <a:stretch>
            <a:fillRect/>
          </a:stretch>
        </p:blipFill>
        <p:spPr>
          <a:xfrm>
            <a:off x="294387" y="6358982"/>
            <a:ext cx="1080000" cy="451935"/>
          </a:xfrm>
          <a:prstGeom prst="rect">
            <a:avLst/>
          </a:prstGeom>
        </p:spPr>
      </p:pic>
      <p:sp>
        <p:nvSpPr>
          <p:cNvPr id="10" name="TextBox 9">
            <a:extLst>
              <a:ext uri="{FF2B5EF4-FFF2-40B4-BE49-F238E27FC236}">
                <a16:creationId xmlns:a16="http://schemas.microsoft.com/office/drawing/2014/main" id="{65CCE883-8D6B-4687-9F8F-9BE10487BC8E}"/>
              </a:ext>
            </a:extLst>
          </p:cNvPr>
          <p:cNvSpPr txBox="1"/>
          <p:nvPr userDrawn="1"/>
        </p:nvSpPr>
        <p:spPr>
          <a:xfrm>
            <a:off x="9300525" y="6400283"/>
            <a:ext cx="1980000" cy="369332"/>
          </a:xfrm>
          <a:prstGeom prst="rect">
            <a:avLst/>
          </a:prstGeom>
          <a:noFill/>
        </p:spPr>
        <p:txBody>
          <a:bodyPr wrap="square" rtlCol="0" anchor="ctr">
            <a:spAutoFit/>
          </a:bodyPr>
          <a:lstStyle/>
          <a:p>
            <a:pPr algn="l"/>
            <a:r>
              <a:rPr lang="en-GB" sz="600"/>
              <a:t>© The PSC / Circulation Limited – Client</a:t>
            </a:r>
            <a:br>
              <a:rPr lang="en-GB" sz="600"/>
            </a:br>
            <a:r>
              <a:rPr lang="en-GB" sz="600"/>
              <a:t>FEP04.o</a:t>
            </a:r>
            <a:br>
              <a:rPr lang="en-GB" sz="600"/>
            </a:br>
            <a:r>
              <a:rPr lang="en-US" sz="600"/>
              <a:t>For The PSC course participant use only</a:t>
            </a:r>
            <a:endParaRPr lang="en-GB" sz="600"/>
          </a:p>
        </p:txBody>
      </p:sp>
    </p:spTree>
    <p:extLst>
      <p:ext uri="{BB962C8B-B14F-4D97-AF65-F5344CB8AC3E}">
        <p14:creationId xmlns:p14="http://schemas.microsoft.com/office/powerpoint/2010/main" val="2612103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Lst>
  <p:hf hdr="0" ftr="0" dt="0"/>
  <p:txStyles>
    <p:titleStyle>
      <a:lvl1pPr algn="l" defTabSz="914400" rtl="0" eaLnBrk="1" latinLnBrk="0" hangingPunct="1">
        <a:lnSpc>
          <a:spcPct val="90000"/>
        </a:lnSpc>
        <a:spcBef>
          <a:spcPct val="0"/>
        </a:spcBef>
        <a:buNone/>
        <a:defRPr sz="2200" kern="1200">
          <a:solidFill>
            <a:schemeClr val="tx2"/>
          </a:solidFill>
          <a:latin typeface="+mj-lt"/>
          <a:ea typeface="+mj-ea"/>
          <a:cs typeface="+mj-cs"/>
        </a:defRPr>
      </a:lvl1pPr>
    </p:titleStyle>
    <p:bodyStyle>
      <a:lvl1pPr marL="288000" indent="-2880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1pPr>
      <a:lvl2pPr marL="576000" indent="-288000" algn="l" defTabSz="914400" rtl="0" eaLnBrk="1" latinLnBrk="0" hangingPunct="1">
        <a:lnSpc>
          <a:spcPct val="90000"/>
        </a:lnSpc>
        <a:spcBef>
          <a:spcPts val="500"/>
        </a:spcBef>
        <a:buFont typeface="Symbol" panose="05050102010706020507" pitchFamily="18" charset="2"/>
        <a:buChar char="-"/>
        <a:defRPr sz="1400" kern="1200">
          <a:solidFill>
            <a:schemeClr val="tx1"/>
          </a:solidFill>
          <a:latin typeface="+mn-lt"/>
          <a:ea typeface="+mn-ea"/>
          <a:cs typeface="+mn-cs"/>
        </a:defRPr>
      </a:lvl2pPr>
      <a:lvl3pPr marL="864000" indent="-288000" algn="l" defTabSz="914400" rtl="0" eaLnBrk="1" latinLnBrk="0" hangingPunct="1">
        <a:lnSpc>
          <a:spcPct val="90000"/>
        </a:lnSpc>
        <a:spcBef>
          <a:spcPts val="500"/>
        </a:spcBef>
        <a:buFont typeface="Courier New" panose="02070309020205020404" pitchFamily="49" charset="0"/>
        <a:buChar char="o"/>
        <a:defRPr sz="1400" kern="1200">
          <a:solidFill>
            <a:schemeClr val="tx1"/>
          </a:solidFill>
          <a:latin typeface="+mn-lt"/>
          <a:ea typeface="+mn-ea"/>
          <a:cs typeface="+mn-cs"/>
        </a:defRPr>
      </a:lvl3pPr>
      <a:lvl4pPr marL="1152000" indent="-288000" algn="l" defTabSz="914400" rtl="0" eaLnBrk="1" latinLnBrk="0" hangingPunct="1">
        <a:lnSpc>
          <a:spcPct val="90000"/>
        </a:lnSpc>
        <a:spcBef>
          <a:spcPts val="500"/>
        </a:spcBef>
        <a:buFont typeface="Symbol" panose="05050102010706020507" pitchFamily="18" charset="2"/>
        <a:buChar char="·"/>
        <a:defRPr sz="1400" kern="1200">
          <a:solidFill>
            <a:schemeClr val="tx1"/>
          </a:solidFill>
          <a:latin typeface="+mn-lt"/>
          <a:ea typeface="+mn-ea"/>
          <a:cs typeface="+mn-cs"/>
        </a:defRPr>
      </a:lvl4pPr>
      <a:lvl5pPr marL="1440000" indent="-288000" algn="l" defTabSz="914400" rtl="0" eaLnBrk="1" latinLnBrk="0" hangingPunct="1">
        <a:lnSpc>
          <a:spcPct val="90000"/>
        </a:lnSpc>
        <a:spcBef>
          <a:spcPts val="500"/>
        </a:spcBef>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78">
          <p15:clr>
            <a:srgbClr val="F26B43"/>
          </p15:clr>
        </p15:guide>
        <p15:guide id="2" pos="3840">
          <p15:clr>
            <a:srgbClr val="F26B43"/>
          </p15:clr>
        </p15:guide>
        <p15:guide id="3" pos="234">
          <p15:clr>
            <a:srgbClr val="F26B43"/>
          </p15:clr>
        </p15:guide>
        <p15:guide id="4" pos="279">
          <p15:clr>
            <a:srgbClr val="F26B43"/>
          </p15:clr>
        </p15:guide>
        <p15:guide id="5" pos="7446">
          <p15:clr>
            <a:srgbClr val="F26B43"/>
          </p15:clr>
        </p15:guide>
        <p15:guide id="6" pos="7401">
          <p15:clr>
            <a:srgbClr val="F26B43"/>
          </p15:clr>
        </p15:guide>
        <p15:guide id="7" pos="1912">
          <p15:clr>
            <a:srgbClr val="F26B43"/>
          </p15:clr>
        </p15:guide>
        <p15:guide id="8" pos="2139">
          <p15:clr>
            <a:srgbClr val="F26B43"/>
          </p15:clr>
        </p15:guide>
        <p15:guide id="9" pos="2184">
          <p15:clr>
            <a:srgbClr val="F26B43"/>
          </p15:clr>
        </p15:guide>
        <p15:guide id="10" pos="3568">
          <p15:clr>
            <a:srgbClr val="F26B43"/>
          </p15:clr>
        </p15:guide>
        <p15:guide id="11" pos="3613">
          <p15:clr>
            <a:srgbClr val="F26B43"/>
          </p15:clr>
        </p15:guide>
        <p15:guide id="12" pos="4067">
          <p15:clr>
            <a:srgbClr val="F26B43"/>
          </p15:clr>
        </p15:guide>
        <p15:guide id="13" pos="4112">
          <p15:clr>
            <a:srgbClr val="F26B43"/>
          </p15:clr>
        </p15:guide>
        <p15:guide id="14" orient="horz" pos="845">
          <p15:clr>
            <a:srgbClr val="F26B43"/>
          </p15:clr>
        </p15:guide>
        <p15:guide id="15" orient="horz" pos="890">
          <p15:clr>
            <a:srgbClr val="F26B43"/>
          </p15:clr>
        </p15:guide>
        <p15:guide id="16" orient="horz" pos="1979">
          <p15:clr>
            <a:srgbClr val="F26B43"/>
          </p15:clr>
        </p15:guide>
        <p15:guide id="17" orient="horz" pos="2432">
          <p15:clr>
            <a:srgbClr val="F26B43"/>
          </p15:clr>
        </p15:guide>
        <p15:guide id="18" orient="horz" pos="397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E8168-35B6-4E08-A170-35A605C72ACB}"/>
              </a:ext>
            </a:extLst>
          </p:cNvPr>
          <p:cNvSpPr>
            <a:spLocks noGrp="1"/>
          </p:cNvSpPr>
          <p:nvPr>
            <p:ph type="title"/>
          </p:nvPr>
        </p:nvSpPr>
        <p:spPr>
          <a:xfrm>
            <a:off x="371475" y="442607"/>
            <a:ext cx="9360000" cy="590931"/>
          </a:xfrm>
        </p:spPr>
        <p:txBody>
          <a:bodyPr/>
          <a:lstStyle/>
          <a:p>
            <a:r>
              <a:rPr lang="en-US"/>
              <a:t>Review all the project information (some of which is new) to generate a hypothesis of your recommendation</a:t>
            </a:r>
            <a:endParaRPr lang="en-GB"/>
          </a:p>
        </p:txBody>
      </p:sp>
      <p:sp>
        <p:nvSpPr>
          <p:cNvPr id="3" name="Text Placeholder 2">
            <a:extLst>
              <a:ext uri="{FF2B5EF4-FFF2-40B4-BE49-F238E27FC236}">
                <a16:creationId xmlns:a16="http://schemas.microsoft.com/office/drawing/2014/main" id="{E79DC106-D604-4D69-A972-1A08653517F4}"/>
              </a:ext>
            </a:extLst>
          </p:cNvPr>
          <p:cNvSpPr>
            <a:spLocks noGrp="1"/>
          </p:cNvSpPr>
          <p:nvPr>
            <p:ph type="body" sz="quarter" idx="13"/>
          </p:nvPr>
        </p:nvSpPr>
        <p:spPr>
          <a:xfrm>
            <a:off x="371475" y="1082906"/>
            <a:ext cx="5760000" cy="258532"/>
          </a:xfrm>
        </p:spPr>
        <p:txBody>
          <a:bodyPr/>
          <a:lstStyle/>
          <a:p>
            <a:r>
              <a:rPr lang="en-US"/>
              <a:t>MAKING A RECOMMENDATION</a:t>
            </a:r>
          </a:p>
        </p:txBody>
      </p:sp>
      <p:sp>
        <p:nvSpPr>
          <p:cNvPr id="10" name="Slide Number Placeholder 9">
            <a:extLst>
              <a:ext uri="{FF2B5EF4-FFF2-40B4-BE49-F238E27FC236}">
                <a16:creationId xmlns:a16="http://schemas.microsoft.com/office/drawing/2014/main" id="{3D49FA57-8CA5-401C-857D-C9DA1B84A75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8C562A-6867-4E27-8DE4-C0915EBDA6D0}" type="slidenum">
              <a:rPr kumimoji="0" lang="en-GB" sz="1000" b="0" i="0" u="none" strike="noStrike" kern="1200" cap="none" spc="0" normalizeH="0" baseline="0" noProof="0" smtClean="0">
                <a:ln>
                  <a:noFill/>
                </a:ln>
                <a:solidFill>
                  <a:srgbClr val="3D454B"/>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000" b="0" i="0" u="none" strike="noStrike" kern="1200" cap="none" spc="0" normalizeH="0" baseline="0" noProof="0">
              <a:ln>
                <a:noFill/>
              </a:ln>
              <a:solidFill>
                <a:srgbClr val="3D454B"/>
              </a:solidFill>
              <a:effectLst/>
              <a:uLnTx/>
              <a:uFillTx/>
              <a:latin typeface="Century Gothic"/>
              <a:ea typeface="+mn-ea"/>
              <a:cs typeface="+mn-cs"/>
            </a:endParaRPr>
          </a:p>
        </p:txBody>
      </p:sp>
      <p:sp>
        <p:nvSpPr>
          <p:cNvPr id="4" name="Content Placeholder 3"/>
          <p:cNvSpPr>
            <a:spLocks noGrp="1"/>
          </p:cNvSpPr>
          <p:nvPr>
            <p:ph idx="1"/>
          </p:nvPr>
        </p:nvSpPr>
        <p:spPr>
          <a:xfrm>
            <a:off x="371475" y="1412875"/>
            <a:ext cx="11377613" cy="4817696"/>
          </a:xfrm>
        </p:spPr>
        <p:txBody>
          <a:bodyPr vert="horz" lIns="91440" tIns="45720" rIns="91440" bIns="45720" rtlCol="0" anchor="t">
            <a:noAutofit/>
          </a:bodyPr>
          <a:lstStyle/>
          <a:p>
            <a:pPr marL="0" indent="0">
              <a:lnSpc>
                <a:spcPct val="100000"/>
              </a:lnSpc>
              <a:spcBef>
                <a:spcPts val="200"/>
              </a:spcBef>
              <a:spcAft>
                <a:spcPts val="600"/>
              </a:spcAft>
              <a:buNone/>
            </a:pPr>
            <a:r>
              <a:rPr lang="en-US" sz="1200" b="1" dirty="0"/>
              <a:t>Scenario</a:t>
            </a:r>
          </a:p>
          <a:p>
            <a:pPr marL="287655" indent="-287655">
              <a:lnSpc>
                <a:spcPct val="100000"/>
              </a:lnSpc>
              <a:spcBef>
                <a:spcPts val="200"/>
              </a:spcBef>
              <a:spcAft>
                <a:spcPts val="600"/>
              </a:spcAft>
            </a:pPr>
            <a:r>
              <a:rPr lang="en-US" sz="1200" dirty="0"/>
              <a:t>To date, the team have two working hypotheses, one for each of the sponsor’s stated objectives:</a:t>
            </a:r>
          </a:p>
          <a:p>
            <a:pPr marL="575945" indent="-287655">
              <a:lnSpc>
                <a:spcPct val="100000"/>
              </a:lnSpc>
              <a:spcBef>
                <a:spcPts val="200"/>
              </a:spcBef>
              <a:spcAft>
                <a:spcPts val="600"/>
              </a:spcAft>
              <a:buFont typeface="Century Gothic" panose="020B0502020202020204" pitchFamily="34" charset="0"/>
              <a:buChar char="–"/>
            </a:pPr>
            <a:r>
              <a:rPr lang="en-US" sz="1200" dirty="0"/>
              <a:t>Reconfiguration of emergency services is the only way to meet clinical catchment guidelines and this option would require public consultation</a:t>
            </a:r>
          </a:p>
          <a:p>
            <a:pPr marL="575945" indent="-287655">
              <a:lnSpc>
                <a:spcPct val="100000"/>
              </a:lnSpc>
              <a:spcBef>
                <a:spcPts val="200"/>
              </a:spcBef>
              <a:spcAft>
                <a:spcPts val="600"/>
              </a:spcAft>
              <a:buFont typeface="Century Gothic" panose="020B0502020202020204" pitchFamily="34" charset="0"/>
              <a:buChar char="–"/>
            </a:pPr>
            <a:r>
              <a:rPr lang="en-US" sz="1200" dirty="0"/>
              <a:t>Financial stress could be alleviated, either by reducing costs through reconfiguration of emergency services and/or by other cost-saving initiatives</a:t>
            </a:r>
          </a:p>
          <a:p>
            <a:pPr marL="287655" indent="-287655">
              <a:lnSpc>
                <a:spcPct val="100000"/>
              </a:lnSpc>
              <a:spcBef>
                <a:spcPts val="200"/>
              </a:spcBef>
              <a:spcAft>
                <a:spcPts val="600"/>
              </a:spcAft>
            </a:pPr>
            <a:r>
              <a:rPr lang="en-US" sz="1200" dirty="0"/>
              <a:t>There is no perfect solution to resolving both financial and clinical catchment guideline issues: financial modelling has shown that a Sunny South, Eastend, or Northside reconfiguration scenario would improve the financial position of Oldtown ICB compared to a ‘do nothing’ scenario, but only closing Westway’s ES will take all three remaining sites over a 300,000 catchment size.</a:t>
            </a:r>
          </a:p>
          <a:p>
            <a:pPr marL="287655" indent="-287655">
              <a:lnSpc>
                <a:spcPct val="100000"/>
              </a:lnSpc>
              <a:spcBef>
                <a:spcPts val="200"/>
              </a:spcBef>
              <a:spcAft>
                <a:spcPts val="600"/>
              </a:spcAft>
            </a:pPr>
            <a:r>
              <a:rPr lang="en-US" sz="1200" dirty="0"/>
              <a:t>The broader team have been working on various analyses around these two hypotheses, and given the dilemma, decide to have a working session to review all the analysis and insight and agree which options to take forwards, based on a new or revised hypothesis</a:t>
            </a:r>
          </a:p>
          <a:p>
            <a:pPr marL="0" indent="0">
              <a:lnSpc>
                <a:spcPct val="100000"/>
              </a:lnSpc>
              <a:spcBef>
                <a:spcPts val="200"/>
              </a:spcBef>
              <a:spcAft>
                <a:spcPts val="600"/>
              </a:spcAft>
              <a:buNone/>
            </a:pPr>
            <a:r>
              <a:rPr lang="en-US" sz="1200" b="1" dirty="0"/>
              <a:t>Exercise:</a:t>
            </a:r>
          </a:p>
          <a:p>
            <a:pPr marL="0" indent="0">
              <a:lnSpc>
                <a:spcPct val="100000"/>
              </a:lnSpc>
              <a:spcBef>
                <a:spcPts val="200"/>
              </a:spcBef>
              <a:spcAft>
                <a:spcPts val="600"/>
              </a:spcAft>
              <a:buNone/>
            </a:pPr>
            <a:r>
              <a:rPr lang="en-US" sz="1200" dirty="0"/>
              <a:t>In small groups:</a:t>
            </a:r>
          </a:p>
          <a:p>
            <a:pPr marL="287655" indent="-287655">
              <a:lnSpc>
                <a:spcPct val="100000"/>
              </a:lnSpc>
              <a:spcBef>
                <a:spcPts val="200"/>
              </a:spcBef>
              <a:spcAft>
                <a:spcPts val="600"/>
              </a:spcAft>
            </a:pPr>
            <a:r>
              <a:rPr lang="en-US" sz="1200" dirty="0"/>
              <a:t>Review the new key insights / facts in the slide pack</a:t>
            </a:r>
          </a:p>
          <a:p>
            <a:pPr marL="287655" indent="-287655">
              <a:lnSpc>
                <a:spcPct val="100000"/>
              </a:lnSpc>
              <a:spcBef>
                <a:spcPts val="200"/>
              </a:spcBef>
              <a:spcAft>
                <a:spcPts val="600"/>
              </a:spcAft>
            </a:pPr>
            <a:r>
              <a:rPr lang="en-US" sz="1200" dirty="0"/>
              <a:t>Use these insights and other case information to create</a:t>
            </a:r>
            <a:br>
              <a:rPr lang="en-US" sz="1200" dirty="0"/>
            </a:br>
            <a:r>
              <a:rPr lang="en-US" sz="1200" dirty="0"/>
              <a:t>a hypothesis recommendation (and supporting facts)</a:t>
            </a:r>
          </a:p>
          <a:p>
            <a:pPr marL="0" indent="0">
              <a:lnSpc>
                <a:spcPct val="100000"/>
              </a:lnSpc>
              <a:spcBef>
                <a:spcPts val="200"/>
              </a:spcBef>
              <a:spcAft>
                <a:spcPts val="600"/>
              </a:spcAft>
              <a:buNone/>
            </a:pPr>
            <a:endParaRPr lang="en-US" sz="1200" dirty="0"/>
          </a:p>
        </p:txBody>
      </p:sp>
      <p:sp>
        <p:nvSpPr>
          <p:cNvPr id="9" name="TextBox 8">
            <a:extLst>
              <a:ext uri="{FF2B5EF4-FFF2-40B4-BE49-F238E27FC236}">
                <a16:creationId xmlns:a16="http://schemas.microsoft.com/office/drawing/2014/main" id="{381E4AE4-6416-4D04-A259-F323B8ECEF8C}"/>
              </a:ext>
            </a:extLst>
          </p:cNvPr>
          <p:cNvSpPr txBox="1"/>
          <p:nvPr/>
        </p:nvSpPr>
        <p:spPr>
          <a:xfrm>
            <a:off x="10426302" y="319453"/>
            <a:ext cx="1375012" cy="523220"/>
          </a:xfrm>
          <a:prstGeom prst="rect">
            <a:avLst/>
          </a:prstGeom>
          <a:noFill/>
          <a:ln>
            <a:noFill/>
          </a:ln>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3D454B"/>
                </a:solidFill>
                <a:effectLst/>
                <a:uLnTx/>
                <a:uFillTx/>
                <a:latin typeface="Century Gothic"/>
                <a:ea typeface="+mn-ea"/>
                <a:cs typeface="+mn-cs"/>
              </a:rPr>
              <a:t> </a:t>
            </a:r>
            <a:br>
              <a:rPr kumimoji="0" lang="en-US" sz="1000" b="1" i="0" u="none" strike="noStrike" kern="1200" cap="none" spc="0" normalizeH="0" baseline="0" noProof="0">
                <a:ln>
                  <a:noFill/>
                </a:ln>
                <a:solidFill>
                  <a:srgbClr val="3D454B"/>
                </a:solidFill>
                <a:effectLst/>
                <a:uLnTx/>
                <a:uFillTx/>
                <a:latin typeface="Century Gothic"/>
                <a:ea typeface="+mn-ea"/>
                <a:cs typeface="+mn-cs"/>
              </a:rPr>
            </a:br>
            <a:r>
              <a:rPr kumimoji="0" lang="en-US" sz="1000" b="1" i="0" u="none" strike="noStrike" kern="1200" cap="none" spc="0" normalizeH="0" baseline="0" noProof="0">
                <a:ln>
                  <a:noFill/>
                </a:ln>
                <a:solidFill>
                  <a:srgbClr val="3D454B"/>
                </a:solidFill>
                <a:effectLst/>
                <a:uLnTx/>
                <a:uFillTx/>
                <a:latin typeface="Century Gothic"/>
                <a:ea typeface="+mn-ea"/>
                <a:cs typeface="+mn-cs"/>
              </a:rPr>
              <a:t>MODULE 9 </a:t>
            </a:r>
            <a:br>
              <a:rPr kumimoji="0" lang="en-US" sz="1000" b="1" i="0" u="none" strike="noStrike" kern="1200" cap="none" spc="0" normalizeH="0" baseline="0" noProof="0">
                <a:ln>
                  <a:noFill/>
                </a:ln>
                <a:solidFill>
                  <a:srgbClr val="3D454B"/>
                </a:solidFill>
                <a:effectLst/>
                <a:uLnTx/>
                <a:uFillTx/>
                <a:latin typeface="Century Gothic"/>
                <a:ea typeface="+mn-ea"/>
                <a:cs typeface="+mn-cs"/>
              </a:rPr>
            </a:br>
            <a:endParaRPr kumimoji="0" lang="en-US" sz="800" b="1" i="0" u="none" strike="noStrike" kern="1200" cap="none" spc="0" normalizeH="0" baseline="0" noProof="0">
              <a:ln>
                <a:noFill/>
              </a:ln>
              <a:solidFill>
                <a:srgbClr val="CCCDC1"/>
              </a:solidFill>
              <a:effectLst/>
              <a:uLnTx/>
              <a:uFillTx/>
              <a:latin typeface="Century Gothic"/>
              <a:ea typeface="+mn-ea"/>
              <a:cs typeface="+mn-cs"/>
            </a:endParaRPr>
          </a:p>
        </p:txBody>
      </p:sp>
    </p:spTree>
    <p:extLst>
      <p:ext uri="{BB962C8B-B14F-4D97-AF65-F5344CB8AC3E}">
        <p14:creationId xmlns:p14="http://schemas.microsoft.com/office/powerpoint/2010/main" val="134013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1A9743-60E4-A0A1-1EE2-745AD8F115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8C562A-6867-4E27-8DE4-C0915EBDA6D0}" type="slidenum">
              <a:rPr kumimoji="0" lang="en-GB" sz="1000" b="0" i="0" u="none" strike="noStrike" kern="1200" cap="none" spc="0" normalizeH="0" baseline="0" noProof="0" smtClean="0">
                <a:ln>
                  <a:noFill/>
                </a:ln>
                <a:solidFill>
                  <a:srgbClr val="3D454B"/>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000" b="0" i="0" u="none" strike="noStrike" kern="1200" cap="none" spc="0" normalizeH="0" baseline="0" noProof="0">
              <a:ln>
                <a:noFill/>
              </a:ln>
              <a:solidFill>
                <a:srgbClr val="3D454B"/>
              </a:solidFill>
              <a:effectLst/>
              <a:uLnTx/>
              <a:uFillTx/>
              <a:latin typeface="Century Gothic"/>
              <a:ea typeface="+mn-ea"/>
              <a:cs typeface="+mn-cs"/>
            </a:endParaRPr>
          </a:p>
        </p:txBody>
      </p:sp>
      <p:sp>
        <p:nvSpPr>
          <p:cNvPr id="6" name="Text Placeholder 5">
            <a:extLst>
              <a:ext uri="{FF2B5EF4-FFF2-40B4-BE49-F238E27FC236}">
                <a16:creationId xmlns:a16="http://schemas.microsoft.com/office/drawing/2014/main" id="{2E161A8B-99CC-FB5E-7B70-B4BF6629CE15}"/>
              </a:ext>
            </a:extLst>
          </p:cNvPr>
          <p:cNvSpPr>
            <a:spLocks noGrp="1"/>
          </p:cNvSpPr>
          <p:nvPr>
            <p:ph type="body" sz="quarter" idx="14"/>
          </p:nvPr>
        </p:nvSpPr>
        <p:spPr/>
        <p:txBody>
          <a:bodyPr/>
          <a:lstStyle/>
          <a:p>
            <a:endParaRPr lang="en-US"/>
          </a:p>
        </p:txBody>
      </p:sp>
      <p:sp>
        <p:nvSpPr>
          <p:cNvPr id="2" name="Title 1">
            <a:extLst>
              <a:ext uri="{FF2B5EF4-FFF2-40B4-BE49-F238E27FC236}">
                <a16:creationId xmlns:a16="http://schemas.microsoft.com/office/drawing/2014/main" id="{E424539C-E2A7-FB36-AA1A-2A0BC074582E}"/>
              </a:ext>
            </a:extLst>
          </p:cNvPr>
          <p:cNvSpPr>
            <a:spLocks noGrp="1"/>
          </p:cNvSpPr>
          <p:nvPr>
            <p:ph type="title"/>
          </p:nvPr>
        </p:nvSpPr>
        <p:spPr>
          <a:xfrm>
            <a:off x="371475" y="442607"/>
            <a:ext cx="9360000" cy="590931"/>
          </a:xfrm>
        </p:spPr>
        <p:txBody>
          <a:bodyPr/>
          <a:lstStyle/>
          <a:p>
            <a:r>
              <a:rPr lang="en-US" dirty="0"/>
              <a:t>What’s next in the case? </a:t>
            </a:r>
            <a:br>
              <a:rPr lang="en-US" dirty="0"/>
            </a:br>
            <a:r>
              <a:rPr lang="en-US" dirty="0"/>
              <a:t>The working hypothesis will need to be revisited…</a:t>
            </a:r>
            <a:endParaRPr lang="en-GB" dirty="0"/>
          </a:p>
        </p:txBody>
      </p:sp>
      <p:sp>
        <p:nvSpPr>
          <p:cNvPr id="3" name="Text Placeholder 2">
            <a:extLst>
              <a:ext uri="{FF2B5EF4-FFF2-40B4-BE49-F238E27FC236}">
                <a16:creationId xmlns:a16="http://schemas.microsoft.com/office/drawing/2014/main" id="{A021D111-AF3B-0AEF-C3E7-91246AD6806C}"/>
              </a:ext>
            </a:extLst>
          </p:cNvPr>
          <p:cNvSpPr>
            <a:spLocks noGrp="1"/>
          </p:cNvSpPr>
          <p:nvPr>
            <p:ph type="body" sz="quarter" idx="13"/>
          </p:nvPr>
        </p:nvSpPr>
        <p:spPr>
          <a:xfrm>
            <a:off x="371475" y="1082906"/>
            <a:ext cx="5760000" cy="258532"/>
          </a:xfrm>
        </p:spPr>
        <p:txBody>
          <a:bodyPr/>
          <a:lstStyle/>
          <a:p>
            <a:r>
              <a:rPr lang="en-US" dirty="0"/>
              <a:t>Recap: UPDATED Insights – (1/3)</a:t>
            </a:r>
          </a:p>
        </p:txBody>
      </p:sp>
      <p:graphicFrame>
        <p:nvGraphicFramePr>
          <p:cNvPr id="8" name="Table 7">
            <a:extLst>
              <a:ext uri="{FF2B5EF4-FFF2-40B4-BE49-F238E27FC236}">
                <a16:creationId xmlns:a16="http://schemas.microsoft.com/office/drawing/2014/main" id="{709FDE0E-27B1-97E5-CD04-C32275009070}"/>
              </a:ext>
            </a:extLst>
          </p:cNvPr>
          <p:cNvGraphicFramePr>
            <a:graphicFrameLocks noGrp="1"/>
          </p:cNvGraphicFramePr>
          <p:nvPr>
            <p:extLst>
              <p:ext uri="{D42A27DB-BD31-4B8C-83A1-F6EECF244321}">
                <p14:modId xmlns:p14="http://schemas.microsoft.com/office/powerpoint/2010/main" val="2636790853"/>
              </p:ext>
            </p:extLst>
          </p:nvPr>
        </p:nvGraphicFramePr>
        <p:xfrm>
          <a:off x="371475" y="1525956"/>
          <a:ext cx="11392604" cy="4403856"/>
        </p:xfrm>
        <a:graphic>
          <a:graphicData uri="http://schemas.openxmlformats.org/drawingml/2006/table">
            <a:tbl>
              <a:tblPr>
                <a:tableStyleId>{284E427A-3D55-4303-BF80-6455036E1DE7}</a:tableStyleId>
              </a:tblPr>
              <a:tblGrid>
                <a:gridCol w="518375">
                  <a:extLst>
                    <a:ext uri="{9D8B030D-6E8A-4147-A177-3AD203B41FA5}">
                      <a16:colId xmlns:a16="http://schemas.microsoft.com/office/drawing/2014/main" val="951400701"/>
                    </a:ext>
                  </a:extLst>
                </a:gridCol>
                <a:gridCol w="5177927">
                  <a:extLst>
                    <a:ext uri="{9D8B030D-6E8A-4147-A177-3AD203B41FA5}">
                      <a16:colId xmlns:a16="http://schemas.microsoft.com/office/drawing/2014/main" val="1938081279"/>
                    </a:ext>
                  </a:extLst>
                </a:gridCol>
                <a:gridCol w="457328">
                  <a:extLst>
                    <a:ext uri="{9D8B030D-6E8A-4147-A177-3AD203B41FA5}">
                      <a16:colId xmlns:a16="http://schemas.microsoft.com/office/drawing/2014/main" val="230390118"/>
                    </a:ext>
                  </a:extLst>
                </a:gridCol>
                <a:gridCol w="5238974">
                  <a:extLst>
                    <a:ext uri="{9D8B030D-6E8A-4147-A177-3AD203B41FA5}">
                      <a16:colId xmlns:a16="http://schemas.microsoft.com/office/drawing/2014/main" val="934120994"/>
                    </a:ext>
                  </a:extLst>
                </a:gridCol>
              </a:tblGrid>
              <a:tr h="912590">
                <a:tc>
                  <a:txBody>
                    <a:bodyPr/>
                    <a:lstStyle/>
                    <a:p>
                      <a:pPr algn="ctr" rtl="0" fontAlgn="base"/>
                      <a:r>
                        <a:rPr lang="en-GB" sz="1600" b="0" i="0" dirty="0">
                          <a:effectLst/>
                          <a:latin typeface="+mn-lt"/>
                        </a:rPr>
                        <a:t>1</a:t>
                      </a:r>
                    </a:p>
                  </a:txBody>
                  <a:tcPr anchor="ctr">
                    <a:solidFill>
                      <a:schemeClr val="bg2">
                        <a:lumMod val="20000"/>
                        <a:lumOff val="80000"/>
                      </a:schemeClr>
                    </a:solidFill>
                  </a:tcPr>
                </a:tc>
                <a:tc>
                  <a:txBody>
                    <a:bodyPr/>
                    <a:lstStyle/>
                    <a:p>
                      <a:pPr algn="ctr" rtl="0" fontAlgn="base"/>
                      <a:r>
                        <a:rPr lang="en-GB" sz="1200" b="0" dirty="0">
                          <a:effectLst/>
                        </a:rPr>
                        <a:t>NHS England thinks that meeting clinical guidelines on catchment for emergency services is very important: these guidelines show that nationally several hundred patients die each year through inappropriate treatment in small hospitals. </a:t>
                      </a:r>
                    </a:p>
                  </a:txBody>
                  <a:tcPr marL="30256" marR="30256" marT="15128" marB="15128" anchor="ctr">
                    <a:solidFill>
                      <a:schemeClr val="bg2">
                        <a:lumMod val="20000"/>
                        <a:lumOff val="80000"/>
                      </a:schemeClr>
                    </a:solidFill>
                  </a:tcPr>
                </a:tc>
                <a:tc>
                  <a:txBody>
                    <a:bodyPr/>
                    <a:lstStyle/>
                    <a:p>
                      <a:pPr algn="ctr" rtl="0" fontAlgn="base"/>
                      <a:r>
                        <a:rPr lang="en-GB" sz="1400" b="0" i="0" dirty="0">
                          <a:effectLst/>
                          <a:latin typeface="+mn-lt"/>
                        </a:rPr>
                        <a:t>6</a:t>
                      </a:r>
                    </a:p>
                  </a:txBody>
                  <a:tcPr anchor="ctr">
                    <a:solidFill>
                      <a:schemeClr val="bg2">
                        <a:lumMod val="20000"/>
                        <a:lumOff val="80000"/>
                      </a:schemeClr>
                    </a:solidFill>
                  </a:tcPr>
                </a:tc>
                <a:tc>
                  <a:txBody>
                    <a:bodyPr/>
                    <a:lstStyle/>
                    <a:p>
                      <a:pPr algn="ctr" rtl="0" fontAlgn="base"/>
                      <a:r>
                        <a:rPr lang="en-US" sz="1200" b="0" dirty="0">
                          <a:effectLst/>
                        </a:rPr>
                        <a:t>Financial modelling shows that Eastend closure is the only scenario that would help the system achieve financial balance, albeit by FY5 at the earliest. Closure at Northside or Sunny South would improve the financial position of the Oldtown health economy compared to a ‘do nothing’ scenario, although not sufficiently to achieve financial balance within six years. Only closure at Westway would worsen the financial position of the ICB compared to a ‘do nothing’ scenario.</a:t>
                      </a:r>
                      <a:endParaRPr lang="en-GB" sz="1200" b="0" dirty="0">
                        <a:effectLst/>
                      </a:endParaRPr>
                    </a:p>
                  </a:txBody>
                  <a:tcPr marL="30256" marR="30256" marT="15128" marB="15128" anchor="ctr">
                    <a:solidFill>
                      <a:schemeClr val="bg2">
                        <a:lumMod val="20000"/>
                        <a:lumOff val="80000"/>
                      </a:schemeClr>
                    </a:solidFill>
                  </a:tcPr>
                </a:tc>
                <a:extLst>
                  <a:ext uri="{0D108BD9-81ED-4DB2-BD59-A6C34878D82A}">
                    <a16:rowId xmlns:a16="http://schemas.microsoft.com/office/drawing/2014/main" val="3646306016"/>
                  </a:ext>
                </a:extLst>
              </a:tr>
              <a:tr h="693504">
                <a:tc>
                  <a:txBody>
                    <a:bodyPr/>
                    <a:lstStyle/>
                    <a:p>
                      <a:pPr algn="ctr" rtl="0" fontAlgn="base"/>
                      <a:r>
                        <a:rPr lang="en-GB" sz="1600" b="0" i="0" dirty="0">
                          <a:effectLst/>
                          <a:latin typeface="+mn-lt"/>
                        </a:rPr>
                        <a:t>2</a:t>
                      </a:r>
                    </a:p>
                  </a:txBody>
                  <a:tcPr anchor="ctr">
                    <a:solidFill>
                      <a:schemeClr val="bg2">
                        <a:lumMod val="20000"/>
                        <a:lumOff val="80000"/>
                      </a:schemeClr>
                    </a:solidFill>
                  </a:tcPr>
                </a:tc>
                <a:tc>
                  <a:txBody>
                    <a:bodyPr/>
                    <a:lstStyle/>
                    <a:p>
                      <a:pPr algn="ctr" rtl="0" fontAlgn="base"/>
                      <a:r>
                        <a:rPr lang="en-GB" sz="1200" b="0" dirty="0">
                          <a:effectLst/>
                        </a:rPr>
                        <a:t>Evidence shows longer travel times for emergency services would have a very limited impact on patient safety (~1 additional death per annum in a health economy with a population of more than 1 million).  </a:t>
                      </a:r>
                      <a:endParaRPr lang="en-GB" sz="1200" b="0" i="0" dirty="0">
                        <a:effectLst/>
                      </a:endParaRPr>
                    </a:p>
                  </a:txBody>
                  <a:tcPr marL="30256" marR="30256" marT="15128" marB="15128" anchor="ctr">
                    <a:solidFill>
                      <a:schemeClr val="bg2">
                        <a:lumMod val="20000"/>
                        <a:lumOff val="80000"/>
                      </a:schemeClr>
                    </a:solidFill>
                  </a:tcPr>
                </a:tc>
                <a:tc>
                  <a:txBody>
                    <a:bodyPr/>
                    <a:lstStyle/>
                    <a:p>
                      <a:pPr algn="ctr" rtl="0" fontAlgn="base"/>
                      <a:r>
                        <a:rPr lang="en-GB" sz="1400" b="0" i="0" dirty="0">
                          <a:effectLst/>
                          <a:latin typeface="+mn-lt"/>
                        </a:rPr>
                        <a:t>7</a:t>
                      </a:r>
                    </a:p>
                  </a:txBody>
                  <a:tcPr anchor="ctr">
                    <a:solidFill>
                      <a:schemeClr val="bg2">
                        <a:lumMod val="20000"/>
                        <a:lumOff val="80000"/>
                      </a:schemeClr>
                    </a:solidFill>
                  </a:tcPr>
                </a:tc>
                <a:tc>
                  <a:txBody>
                    <a:bodyPr/>
                    <a:lstStyle/>
                    <a:p>
                      <a:pPr algn="ctr" rtl="0" fontAlgn="base"/>
                      <a:r>
                        <a:rPr lang="en-GB" sz="1200" b="0" dirty="0">
                          <a:effectLst/>
                        </a:rPr>
                        <a:t>The majority of the public is opposed to emergency services reconfiguration, arguing that reconfiguration would reduce access to important services.  </a:t>
                      </a:r>
                      <a:endParaRPr lang="en-GB" sz="1200" b="0" i="0" dirty="0">
                        <a:effectLst/>
                      </a:endParaRPr>
                    </a:p>
                  </a:txBody>
                  <a:tcPr marL="30256" marR="30256" marT="15128" marB="15128" anchor="ctr">
                    <a:solidFill>
                      <a:schemeClr val="bg2">
                        <a:lumMod val="20000"/>
                        <a:lumOff val="80000"/>
                      </a:schemeClr>
                    </a:solidFill>
                  </a:tcPr>
                </a:tc>
                <a:extLst>
                  <a:ext uri="{0D108BD9-81ED-4DB2-BD59-A6C34878D82A}">
                    <a16:rowId xmlns:a16="http://schemas.microsoft.com/office/drawing/2014/main" val="3061706885"/>
                  </a:ext>
                </a:extLst>
              </a:tr>
              <a:tr h="912590">
                <a:tc>
                  <a:txBody>
                    <a:bodyPr/>
                    <a:lstStyle/>
                    <a:p>
                      <a:pPr algn="ctr" rtl="0" fontAlgn="base"/>
                      <a:r>
                        <a:rPr lang="en-GB" sz="1600" b="0" i="0" dirty="0">
                          <a:effectLst/>
                          <a:latin typeface="+mn-lt"/>
                        </a:rPr>
                        <a:t>3</a:t>
                      </a:r>
                    </a:p>
                  </a:txBody>
                  <a:tcPr anchor="ctr">
                    <a:solidFill>
                      <a:schemeClr val="bg2">
                        <a:lumMod val="20000"/>
                        <a:lumOff val="80000"/>
                      </a:schemeClr>
                    </a:solidFill>
                  </a:tcPr>
                </a:tc>
                <a:tc>
                  <a:txBody>
                    <a:bodyPr/>
                    <a:lstStyle/>
                    <a:p>
                      <a:pPr algn="ctr" rtl="0" fontAlgn="base"/>
                      <a:r>
                        <a:rPr lang="en-GB" sz="1200" b="0" dirty="0">
                          <a:effectLst/>
                        </a:rPr>
                        <a:t>Oldtown has recently been reducing its cancer mortality rate by 1% per annum (year-on-year improvements). Some health communities have been improving by 2% per annum. </a:t>
                      </a:r>
                    </a:p>
                  </a:txBody>
                  <a:tcPr marL="30256" marR="30256" marT="15128" marB="15128" anchor="ctr">
                    <a:solidFill>
                      <a:schemeClr val="bg2">
                        <a:lumMod val="20000"/>
                        <a:lumOff val="80000"/>
                      </a:schemeClr>
                    </a:solidFill>
                  </a:tcPr>
                </a:tc>
                <a:tc>
                  <a:txBody>
                    <a:bodyPr/>
                    <a:lstStyle/>
                    <a:p>
                      <a:pPr algn="ctr" rtl="0" fontAlgn="base"/>
                      <a:r>
                        <a:rPr lang="en-GB" sz="1400" b="0" i="0" dirty="0">
                          <a:effectLst/>
                          <a:latin typeface="+mn-lt"/>
                        </a:rPr>
                        <a:t>8</a:t>
                      </a:r>
                    </a:p>
                  </a:txBody>
                  <a:tcPr anchor="ctr">
                    <a:solidFill>
                      <a:schemeClr val="bg2">
                        <a:lumMod val="20000"/>
                        <a:lumOff val="80000"/>
                      </a:schemeClr>
                    </a:solidFill>
                  </a:tcPr>
                </a:tc>
                <a:tc>
                  <a:txBody>
                    <a:bodyPr/>
                    <a:lstStyle/>
                    <a:p>
                      <a:pPr algn="ctr" rtl="0" fontAlgn="base"/>
                      <a:r>
                        <a:rPr lang="en-GB" sz="1200" b="0" dirty="0">
                          <a:effectLst/>
                        </a:rPr>
                        <a:t> Closing Westway emergency services is the only reconfiguration option which meets the clinical catchment guidelines (i.e. the other three sites would each have &gt;300,000 catchment), but stopping services at Northside, Royal Eastend, or Sunny South would NOT achieve this. </a:t>
                      </a:r>
                    </a:p>
                  </a:txBody>
                  <a:tcPr marL="30256" marR="30256" marT="15128" marB="15128" anchor="ctr">
                    <a:solidFill>
                      <a:schemeClr val="bg2">
                        <a:lumMod val="20000"/>
                        <a:lumOff val="80000"/>
                      </a:schemeClr>
                    </a:solidFill>
                  </a:tcPr>
                </a:tc>
                <a:extLst>
                  <a:ext uri="{0D108BD9-81ED-4DB2-BD59-A6C34878D82A}">
                    <a16:rowId xmlns:a16="http://schemas.microsoft.com/office/drawing/2014/main" val="1166614620"/>
                  </a:ext>
                </a:extLst>
              </a:tr>
              <a:tr h="693504">
                <a:tc>
                  <a:txBody>
                    <a:bodyPr/>
                    <a:lstStyle/>
                    <a:p>
                      <a:pPr algn="ctr" rtl="0" fontAlgn="base"/>
                      <a:r>
                        <a:rPr lang="en-GB" sz="1600" b="0" i="0" dirty="0">
                          <a:effectLst/>
                          <a:latin typeface="+mn-lt"/>
                        </a:rPr>
                        <a:t>4</a:t>
                      </a:r>
                    </a:p>
                  </a:txBody>
                  <a:tcPr anchor="ctr">
                    <a:solidFill>
                      <a:schemeClr val="bg2">
                        <a:lumMod val="20000"/>
                        <a:lumOff val="80000"/>
                      </a:schemeClr>
                    </a:solidFill>
                  </a:tcPr>
                </a:tc>
                <a:tc>
                  <a:txBody>
                    <a:bodyPr/>
                    <a:lstStyle/>
                    <a:p>
                      <a:pPr algn="ctr" rtl="0" fontAlgn="base"/>
                      <a:r>
                        <a:rPr lang="en-GB" sz="1200" b="0" dirty="0">
                          <a:effectLst/>
                        </a:rPr>
                        <a:t>The public believes that any reduction in access to services will be inconvenient and dangerous.</a:t>
                      </a:r>
                    </a:p>
                  </a:txBody>
                  <a:tcPr marL="30256" marR="30256" marT="15128" marB="15128" anchor="ctr">
                    <a:solidFill>
                      <a:schemeClr val="bg2">
                        <a:lumMod val="20000"/>
                        <a:lumOff val="80000"/>
                      </a:schemeClr>
                    </a:solidFill>
                  </a:tcPr>
                </a:tc>
                <a:tc>
                  <a:txBody>
                    <a:bodyPr/>
                    <a:lstStyle/>
                    <a:p>
                      <a:pPr algn="ctr" rtl="0" fontAlgn="base"/>
                      <a:r>
                        <a:rPr lang="en-GB" sz="1400" b="0" i="0" dirty="0">
                          <a:effectLst/>
                          <a:latin typeface="+mn-lt"/>
                        </a:rPr>
                        <a:t>9</a:t>
                      </a:r>
                    </a:p>
                  </a:txBody>
                  <a:tcPr anchor="ctr">
                    <a:solidFill>
                      <a:schemeClr val="bg2">
                        <a:lumMod val="20000"/>
                        <a:lumOff val="80000"/>
                      </a:schemeClr>
                    </a:solidFill>
                  </a:tcPr>
                </a:tc>
                <a:tc>
                  <a:txBody>
                    <a:bodyPr/>
                    <a:lstStyle/>
                    <a:p>
                      <a:pPr algn="ctr" rtl="0" fontAlgn="base"/>
                      <a:r>
                        <a:rPr lang="en-GB" sz="1200" b="0" dirty="0">
                          <a:effectLst/>
                        </a:rPr>
                        <a:t> Evidence shows that meeting clinical catchment guidelines for emergency services would be likely to have a real (but moderate) impact on patient safety: saving approximately 5 lives per year. </a:t>
                      </a:r>
                      <a:endParaRPr lang="en-GB" sz="1200" b="0" i="0" dirty="0">
                        <a:effectLst/>
                      </a:endParaRPr>
                    </a:p>
                  </a:txBody>
                  <a:tcPr marL="30256" marR="30256" marT="15128" marB="15128" anchor="ctr">
                    <a:solidFill>
                      <a:schemeClr val="bg2">
                        <a:lumMod val="20000"/>
                        <a:lumOff val="80000"/>
                      </a:schemeClr>
                    </a:solidFill>
                  </a:tcPr>
                </a:tc>
                <a:extLst>
                  <a:ext uri="{0D108BD9-81ED-4DB2-BD59-A6C34878D82A}">
                    <a16:rowId xmlns:a16="http://schemas.microsoft.com/office/drawing/2014/main" val="555159652"/>
                  </a:ext>
                </a:extLst>
              </a:tr>
              <a:tr h="693504">
                <a:tc>
                  <a:txBody>
                    <a:bodyPr/>
                    <a:lstStyle/>
                    <a:p>
                      <a:pPr algn="ctr" rtl="0" fontAlgn="base"/>
                      <a:r>
                        <a:rPr lang="en-GB" sz="1600" b="0" i="0" dirty="0">
                          <a:effectLst/>
                          <a:latin typeface="+mn-lt"/>
                        </a:rPr>
                        <a:t>5</a:t>
                      </a:r>
                    </a:p>
                  </a:txBody>
                  <a:tcPr anchor="ctr">
                    <a:solidFill>
                      <a:schemeClr val="bg2">
                        <a:lumMod val="20000"/>
                        <a:lumOff val="80000"/>
                      </a:schemeClr>
                    </a:solidFill>
                  </a:tcPr>
                </a:tc>
                <a:tc>
                  <a:txBody>
                    <a:bodyPr/>
                    <a:lstStyle/>
                    <a:p>
                      <a:pPr algn="ctr" rtl="0" fontAlgn="base"/>
                      <a:r>
                        <a:rPr lang="en-GB" sz="1200" b="0" dirty="0">
                          <a:effectLst/>
                        </a:rPr>
                        <a:t>Financial balance could be achieved in the health community without emergency services reconfiguration: but only just. </a:t>
                      </a:r>
                    </a:p>
                  </a:txBody>
                  <a:tcPr marL="30256" marR="30256" marT="15128" marB="15128" anchor="ctr">
                    <a:solidFill>
                      <a:schemeClr val="bg2">
                        <a:lumMod val="20000"/>
                        <a:lumOff val="80000"/>
                      </a:schemeClr>
                    </a:solidFill>
                  </a:tcPr>
                </a:tc>
                <a:tc>
                  <a:txBody>
                    <a:bodyPr/>
                    <a:lstStyle/>
                    <a:p>
                      <a:pPr algn="ctr" rtl="0" fontAlgn="base"/>
                      <a:r>
                        <a:rPr lang="en-GB" sz="1400" b="0" i="0" dirty="0">
                          <a:effectLst/>
                          <a:latin typeface="+mn-lt"/>
                        </a:rPr>
                        <a:t>10</a:t>
                      </a:r>
                    </a:p>
                  </a:txBody>
                  <a:tcPr anchor="ctr">
                    <a:solidFill>
                      <a:schemeClr val="bg2">
                        <a:lumMod val="20000"/>
                        <a:lumOff val="80000"/>
                      </a:schemeClr>
                    </a:solidFill>
                  </a:tcPr>
                </a:tc>
                <a:tc>
                  <a:txBody>
                    <a:bodyPr/>
                    <a:lstStyle/>
                    <a:p>
                      <a:pPr algn="ctr" rtl="0" fontAlgn="base"/>
                      <a:r>
                        <a:rPr lang="en-GB" sz="1200" b="0" dirty="0">
                          <a:effectLst/>
                        </a:rPr>
                        <a:t> More than 10,000 people die in Oldtown’s health economy each year. The major causes of death are cardiovascular/stroke (4,000 deaths) and cancer (2,500 deaths). </a:t>
                      </a:r>
                    </a:p>
                  </a:txBody>
                  <a:tcPr marL="30256" marR="30256" marT="15128" marB="15128" anchor="ctr">
                    <a:solidFill>
                      <a:schemeClr val="bg2">
                        <a:lumMod val="20000"/>
                        <a:lumOff val="80000"/>
                      </a:schemeClr>
                    </a:solidFill>
                  </a:tcPr>
                </a:tc>
                <a:extLst>
                  <a:ext uri="{0D108BD9-81ED-4DB2-BD59-A6C34878D82A}">
                    <a16:rowId xmlns:a16="http://schemas.microsoft.com/office/drawing/2014/main" val="3156007616"/>
                  </a:ext>
                </a:extLst>
              </a:tr>
            </a:tbl>
          </a:graphicData>
        </a:graphic>
      </p:graphicFrame>
    </p:spTree>
    <p:extLst>
      <p:ext uri="{BB962C8B-B14F-4D97-AF65-F5344CB8AC3E}">
        <p14:creationId xmlns:p14="http://schemas.microsoft.com/office/powerpoint/2010/main" val="853074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1A9743-60E4-A0A1-1EE2-745AD8F115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8C562A-6867-4E27-8DE4-C0915EBDA6D0}" type="slidenum">
              <a:rPr kumimoji="0" lang="en-GB" sz="1000" b="0" i="0" u="none" strike="noStrike" kern="1200" cap="none" spc="0" normalizeH="0" baseline="0" noProof="0" smtClean="0">
                <a:ln>
                  <a:noFill/>
                </a:ln>
                <a:solidFill>
                  <a:srgbClr val="3D454B"/>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000" b="0" i="0" u="none" strike="noStrike" kern="1200" cap="none" spc="0" normalizeH="0" baseline="0" noProof="0">
              <a:ln>
                <a:noFill/>
              </a:ln>
              <a:solidFill>
                <a:srgbClr val="3D454B"/>
              </a:solidFill>
              <a:effectLst/>
              <a:uLnTx/>
              <a:uFillTx/>
              <a:latin typeface="Century Gothic"/>
              <a:ea typeface="+mn-ea"/>
              <a:cs typeface="+mn-cs"/>
            </a:endParaRPr>
          </a:p>
        </p:txBody>
      </p:sp>
      <p:sp>
        <p:nvSpPr>
          <p:cNvPr id="6" name="Text Placeholder 5">
            <a:extLst>
              <a:ext uri="{FF2B5EF4-FFF2-40B4-BE49-F238E27FC236}">
                <a16:creationId xmlns:a16="http://schemas.microsoft.com/office/drawing/2014/main" id="{2E161A8B-99CC-FB5E-7B70-B4BF6629CE15}"/>
              </a:ext>
            </a:extLst>
          </p:cNvPr>
          <p:cNvSpPr>
            <a:spLocks noGrp="1"/>
          </p:cNvSpPr>
          <p:nvPr>
            <p:ph type="body" sz="quarter" idx="14"/>
          </p:nvPr>
        </p:nvSpPr>
        <p:spPr/>
        <p:txBody>
          <a:bodyPr/>
          <a:lstStyle/>
          <a:p>
            <a:endParaRPr lang="en-US"/>
          </a:p>
        </p:txBody>
      </p:sp>
      <p:sp>
        <p:nvSpPr>
          <p:cNvPr id="2" name="Title 1">
            <a:extLst>
              <a:ext uri="{FF2B5EF4-FFF2-40B4-BE49-F238E27FC236}">
                <a16:creationId xmlns:a16="http://schemas.microsoft.com/office/drawing/2014/main" id="{E424539C-E2A7-FB36-AA1A-2A0BC074582E}"/>
              </a:ext>
            </a:extLst>
          </p:cNvPr>
          <p:cNvSpPr>
            <a:spLocks noGrp="1"/>
          </p:cNvSpPr>
          <p:nvPr>
            <p:ph type="title"/>
          </p:nvPr>
        </p:nvSpPr>
        <p:spPr>
          <a:xfrm>
            <a:off x="371475" y="442607"/>
            <a:ext cx="9360000" cy="590931"/>
          </a:xfrm>
        </p:spPr>
        <p:txBody>
          <a:bodyPr/>
          <a:lstStyle/>
          <a:p>
            <a:r>
              <a:rPr lang="en-US" dirty="0"/>
              <a:t>What’s next in the case? </a:t>
            </a:r>
            <a:br>
              <a:rPr lang="en-US" dirty="0"/>
            </a:br>
            <a:r>
              <a:rPr lang="en-US" dirty="0"/>
              <a:t>The working hypothesis will need to be revisited…</a:t>
            </a:r>
            <a:endParaRPr lang="en-GB" dirty="0"/>
          </a:p>
        </p:txBody>
      </p:sp>
      <p:sp>
        <p:nvSpPr>
          <p:cNvPr id="3" name="Text Placeholder 2">
            <a:extLst>
              <a:ext uri="{FF2B5EF4-FFF2-40B4-BE49-F238E27FC236}">
                <a16:creationId xmlns:a16="http://schemas.microsoft.com/office/drawing/2014/main" id="{A021D111-AF3B-0AEF-C3E7-91246AD6806C}"/>
              </a:ext>
            </a:extLst>
          </p:cNvPr>
          <p:cNvSpPr>
            <a:spLocks noGrp="1"/>
          </p:cNvSpPr>
          <p:nvPr>
            <p:ph type="body" sz="quarter" idx="13"/>
          </p:nvPr>
        </p:nvSpPr>
        <p:spPr>
          <a:xfrm>
            <a:off x="371475" y="1082906"/>
            <a:ext cx="5760000" cy="258532"/>
          </a:xfrm>
        </p:spPr>
        <p:txBody>
          <a:bodyPr/>
          <a:lstStyle/>
          <a:p>
            <a:r>
              <a:rPr lang="en-US" dirty="0"/>
              <a:t>Recap: UPDATED Insights – (2/3)</a:t>
            </a:r>
          </a:p>
        </p:txBody>
      </p:sp>
      <p:sp>
        <p:nvSpPr>
          <p:cNvPr id="5" name="Content Placeholder 3">
            <a:extLst>
              <a:ext uri="{FF2B5EF4-FFF2-40B4-BE49-F238E27FC236}">
                <a16:creationId xmlns:a16="http://schemas.microsoft.com/office/drawing/2014/main" id="{71FA4CD6-5123-85F4-66D2-036FEAC766AA}"/>
              </a:ext>
            </a:extLst>
          </p:cNvPr>
          <p:cNvSpPr>
            <a:spLocks noGrp="1"/>
          </p:cNvSpPr>
          <p:nvPr>
            <p:ph idx="1"/>
          </p:nvPr>
        </p:nvSpPr>
        <p:spPr>
          <a:xfrm>
            <a:off x="371475" y="1412875"/>
            <a:ext cx="11377613" cy="352863"/>
          </a:xfrm>
        </p:spPr>
        <p:txBody>
          <a:bodyPr/>
          <a:lstStyle/>
          <a:p>
            <a:pPr marL="0" indent="0">
              <a:buNone/>
            </a:pPr>
            <a:r>
              <a:rPr lang="en-US" b="1" dirty="0"/>
              <a:t>Question</a:t>
            </a:r>
            <a:r>
              <a:rPr lang="en-US" dirty="0"/>
              <a:t>: How can Oldtown ICB and four acute trusts achieve financial balance over the next 3 years?</a:t>
            </a:r>
          </a:p>
          <a:p>
            <a:pPr marL="0" indent="0">
              <a:buNone/>
            </a:pPr>
            <a:r>
              <a:rPr lang="en-US" b="1" dirty="0"/>
              <a:t>Hypothesis</a:t>
            </a:r>
            <a:r>
              <a:rPr lang="en-US" dirty="0"/>
              <a:t>: </a:t>
            </a:r>
            <a:r>
              <a:rPr lang="en-US" sz="1400" dirty="0"/>
              <a:t>Financial stress can be alleviated by reducing costs through reconfiguration of emergency services and other initiatives </a:t>
            </a:r>
          </a:p>
          <a:p>
            <a:pPr marL="0" indent="0">
              <a:buNone/>
            </a:pPr>
            <a:endParaRPr lang="en-US" dirty="0"/>
          </a:p>
        </p:txBody>
      </p:sp>
      <p:graphicFrame>
        <p:nvGraphicFramePr>
          <p:cNvPr id="8" name="Table 7">
            <a:extLst>
              <a:ext uri="{FF2B5EF4-FFF2-40B4-BE49-F238E27FC236}">
                <a16:creationId xmlns:a16="http://schemas.microsoft.com/office/drawing/2014/main" id="{709FDE0E-27B1-97E5-CD04-C32275009070}"/>
              </a:ext>
            </a:extLst>
          </p:cNvPr>
          <p:cNvGraphicFramePr>
            <a:graphicFrameLocks noGrp="1"/>
          </p:cNvGraphicFramePr>
          <p:nvPr/>
        </p:nvGraphicFramePr>
        <p:xfrm>
          <a:off x="371473" y="1369620"/>
          <a:ext cx="11377612" cy="4666901"/>
        </p:xfrm>
        <a:graphic>
          <a:graphicData uri="http://schemas.openxmlformats.org/drawingml/2006/table">
            <a:tbl>
              <a:tblPr>
                <a:tableStyleId>{284E427A-3D55-4303-BF80-6455036E1DE7}</a:tableStyleId>
              </a:tblPr>
              <a:tblGrid>
                <a:gridCol w="468499">
                  <a:extLst>
                    <a:ext uri="{9D8B030D-6E8A-4147-A177-3AD203B41FA5}">
                      <a16:colId xmlns:a16="http://schemas.microsoft.com/office/drawing/2014/main" val="2885539976"/>
                    </a:ext>
                  </a:extLst>
                </a:gridCol>
                <a:gridCol w="5220307">
                  <a:extLst>
                    <a:ext uri="{9D8B030D-6E8A-4147-A177-3AD203B41FA5}">
                      <a16:colId xmlns:a16="http://schemas.microsoft.com/office/drawing/2014/main" val="1938081279"/>
                    </a:ext>
                  </a:extLst>
                </a:gridCol>
                <a:gridCol w="414949">
                  <a:extLst>
                    <a:ext uri="{9D8B030D-6E8A-4147-A177-3AD203B41FA5}">
                      <a16:colId xmlns:a16="http://schemas.microsoft.com/office/drawing/2014/main" val="2572918383"/>
                    </a:ext>
                  </a:extLst>
                </a:gridCol>
                <a:gridCol w="5273857">
                  <a:extLst>
                    <a:ext uri="{9D8B030D-6E8A-4147-A177-3AD203B41FA5}">
                      <a16:colId xmlns:a16="http://schemas.microsoft.com/office/drawing/2014/main" val="934120994"/>
                    </a:ext>
                  </a:extLst>
                </a:gridCol>
              </a:tblGrid>
              <a:tr h="826421">
                <a:tc>
                  <a:txBody>
                    <a:bodyPr/>
                    <a:lstStyle/>
                    <a:p>
                      <a:pPr algn="ctr" rtl="0" fontAlgn="base"/>
                      <a:r>
                        <a:rPr lang="en-GB" sz="1600" b="0" i="0" dirty="0">
                          <a:effectLst/>
                          <a:latin typeface="+mn-lt"/>
                        </a:rPr>
                        <a:t>11</a:t>
                      </a:r>
                    </a:p>
                  </a:txBody>
                  <a:tcPr>
                    <a:solidFill>
                      <a:schemeClr val="bg2">
                        <a:lumMod val="20000"/>
                        <a:lumOff val="80000"/>
                      </a:schemeClr>
                    </a:solidFill>
                  </a:tcPr>
                </a:tc>
                <a:tc>
                  <a:txBody>
                    <a:bodyPr/>
                    <a:lstStyle/>
                    <a:p>
                      <a:pPr algn="ctr" rtl="0" fontAlgn="base"/>
                      <a:r>
                        <a:rPr lang="en-GB" sz="1200" b="0" i="0" dirty="0">
                          <a:effectLst/>
                          <a:latin typeface="+mn-lt"/>
                        </a:rPr>
                        <a:t> HR Directors are concerned that, if there is no reconfiguration of emergency services, they don’t know how they will make staff rotas for emergency services compliant with the UK Working Time Regulations.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16</a:t>
                      </a:r>
                    </a:p>
                  </a:txBody>
                  <a:tcPr>
                    <a:solidFill>
                      <a:schemeClr val="bg2">
                        <a:lumMod val="20000"/>
                        <a:lumOff val="80000"/>
                      </a:schemeClr>
                    </a:solidFill>
                  </a:tcPr>
                </a:tc>
                <a:tc>
                  <a:txBody>
                    <a:bodyPr/>
                    <a:lstStyle/>
                    <a:p>
                      <a:pPr algn="ctr" rtl="0" fontAlgn="base"/>
                      <a:r>
                        <a:rPr lang="en-GB" sz="1200" b="0" i="0" dirty="0">
                          <a:effectLst/>
                          <a:latin typeface="+mn-lt"/>
                        </a:rPr>
                        <a:t> Recently, almost 100 people died as a result of an avoidable outbreak of Clostridium Difficile (a healthcare-acquired infection) at the Westway Hospital.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646306016"/>
                  </a:ext>
                </a:extLst>
              </a:tr>
              <a:tr h="943627">
                <a:tc>
                  <a:txBody>
                    <a:bodyPr/>
                    <a:lstStyle/>
                    <a:p>
                      <a:pPr algn="ctr" rtl="0" fontAlgn="base"/>
                      <a:r>
                        <a:rPr lang="en-GB" sz="1600" b="0" i="0" dirty="0">
                          <a:effectLst/>
                          <a:latin typeface="+mn-lt"/>
                        </a:rPr>
                        <a:t>12</a:t>
                      </a:r>
                    </a:p>
                  </a:txBody>
                  <a:tcPr>
                    <a:solidFill>
                      <a:schemeClr val="bg2">
                        <a:lumMod val="20000"/>
                        <a:lumOff val="80000"/>
                      </a:schemeClr>
                    </a:solidFill>
                  </a:tcPr>
                </a:tc>
                <a:tc>
                  <a:txBody>
                    <a:bodyPr/>
                    <a:lstStyle/>
                    <a:p>
                      <a:pPr algn="ctr" rtl="0" fontAlgn="base"/>
                      <a:r>
                        <a:rPr lang="en-GB" sz="1200" b="0" i="0" dirty="0">
                          <a:effectLst/>
                          <a:latin typeface="+mn-lt"/>
                        </a:rPr>
                        <a:t> </a:t>
                      </a:r>
                    </a:p>
                    <a:p>
                      <a:pPr algn="ctr" rtl="0" fontAlgn="base"/>
                      <a:r>
                        <a:rPr lang="en-GB" sz="1200" b="0" i="0" dirty="0">
                          <a:effectLst/>
                          <a:latin typeface="+mn-lt"/>
                        </a:rPr>
                        <a:t>Reconfiguring requires a lot of management effort: in one recent example from another part of the country, the consultation process alone cost £6m and absorbed more than 20 days of full-Board time over a year (Board members are supposed to work 2 days per month.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17</a:t>
                      </a:r>
                    </a:p>
                  </a:txBody>
                  <a:tcPr>
                    <a:solidFill>
                      <a:schemeClr val="bg2">
                        <a:lumMod val="20000"/>
                        <a:lumOff val="80000"/>
                      </a:schemeClr>
                    </a:solidFill>
                  </a:tcPr>
                </a:tc>
                <a:tc>
                  <a:txBody>
                    <a:bodyPr/>
                    <a:lstStyle/>
                    <a:p>
                      <a:pPr algn="ctr" rtl="0" fontAlgn="base"/>
                      <a:r>
                        <a:rPr lang="en-GB" sz="1200" b="0" i="0" dirty="0">
                          <a:effectLst/>
                          <a:latin typeface="+mn-lt"/>
                        </a:rPr>
                        <a:t> </a:t>
                      </a:r>
                    </a:p>
                    <a:p>
                      <a:pPr algn="ctr" rtl="0" fontAlgn="base"/>
                      <a:r>
                        <a:rPr lang="en-GB" sz="1200" b="0" i="0" dirty="0">
                          <a:effectLst/>
                          <a:latin typeface="+mn-lt"/>
                        </a:rPr>
                        <a:t> </a:t>
                      </a:r>
                      <a:endParaRPr lang="en-GB" b="0" i="0" dirty="0">
                        <a:effectLst/>
                        <a:latin typeface="+mn-lt"/>
                      </a:endParaRPr>
                    </a:p>
                    <a:p>
                      <a:pPr algn="ctr" rtl="0" fontAlgn="base"/>
                      <a:r>
                        <a:rPr lang="en-GB" sz="1200" b="0" i="0" dirty="0">
                          <a:effectLst/>
                          <a:latin typeface="+mn-lt"/>
                        </a:rPr>
                        <a:t>If emergency services are reconfigured, the option that would cause least disruption to patient access would be to close emergency services at Sunny South.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061706885"/>
                  </a:ext>
                </a:extLst>
              </a:tr>
              <a:tr h="508107">
                <a:tc>
                  <a:txBody>
                    <a:bodyPr/>
                    <a:lstStyle/>
                    <a:p>
                      <a:pPr algn="ctr" rtl="0" fontAlgn="base"/>
                      <a:r>
                        <a:rPr lang="en-GB" sz="1600" b="0" i="0" dirty="0">
                          <a:effectLst/>
                          <a:latin typeface="+mn-lt"/>
                        </a:rPr>
                        <a:t>13</a:t>
                      </a:r>
                    </a:p>
                  </a:txBody>
                  <a:tcPr>
                    <a:solidFill>
                      <a:schemeClr val="bg2">
                        <a:lumMod val="20000"/>
                        <a:lumOff val="80000"/>
                      </a:schemeClr>
                    </a:solidFill>
                  </a:tcPr>
                </a:tc>
                <a:tc>
                  <a:txBody>
                    <a:bodyPr/>
                    <a:lstStyle/>
                    <a:p>
                      <a:pPr algn="ctr" rtl="0" fontAlgn="base"/>
                      <a:r>
                        <a:rPr lang="en-GB" sz="1200" b="0" i="0" dirty="0">
                          <a:effectLst/>
                          <a:latin typeface="+mn-lt"/>
                        </a:rPr>
                        <a:t> Oldtown ICB’s Board feels over-worked, and don’t feel that they have a grip on what actions to take to improve health outcomes for their community.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18</a:t>
                      </a:r>
                    </a:p>
                  </a:txBody>
                  <a:tcPr>
                    <a:solidFill>
                      <a:schemeClr val="bg2">
                        <a:lumMod val="20000"/>
                        <a:lumOff val="80000"/>
                      </a:schemeClr>
                    </a:solidFill>
                  </a:tcPr>
                </a:tc>
                <a:tc>
                  <a:txBody>
                    <a:bodyPr/>
                    <a:lstStyle/>
                    <a:p>
                      <a:pPr algn="ctr" rtl="0" fontAlgn="base"/>
                      <a:r>
                        <a:rPr lang="en-GB" sz="1200" b="0" i="0" dirty="0">
                          <a:effectLst/>
                          <a:latin typeface="+mn-lt"/>
                        </a:rPr>
                        <a:t> The CEOs of three of the Acute Trusts (all except Sunny South) are in favour of reconfiguration of emergency services.</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1166614620"/>
                  </a:ext>
                </a:extLst>
              </a:tr>
              <a:tr h="782431">
                <a:tc>
                  <a:txBody>
                    <a:bodyPr/>
                    <a:lstStyle/>
                    <a:p>
                      <a:pPr algn="ctr" rtl="0" fontAlgn="base"/>
                      <a:r>
                        <a:rPr lang="en-GB" sz="1600" b="0" i="0" dirty="0">
                          <a:effectLst/>
                          <a:latin typeface="+mn-lt"/>
                        </a:rPr>
                        <a:t>14</a:t>
                      </a:r>
                    </a:p>
                  </a:txBody>
                  <a:tcPr>
                    <a:solidFill>
                      <a:schemeClr val="bg2">
                        <a:lumMod val="20000"/>
                        <a:lumOff val="80000"/>
                      </a:schemeClr>
                    </a:solidFill>
                  </a:tcPr>
                </a:tc>
                <a:tc>
                  <a:txBody>
                    <a:bodyPr/>
                    <a:lstStyle/>
                    <a:p>
                      <a:pPr algn="ctr" rtl="0" fontAlgn="base"/>
                      <a:r>
                        <a:rPr lang="en-GB" sz="1200" b="0" i="0" dirty="0">
                          <a:effectLst/>
                          <a:latin typeface="+mn-lt"/>
                        </a:rPr>
                        <a:t> A faster improvement in cancer mortality would be possible if the ICB commissioned additional (low cost) screening programmes in Primary Care, and invested in more (expensive!) chemotherapy and radiotherapy treatments in hospitals.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19</a:t>
                      </a:r>
                    </a:p>
                  </a:txBody>
                  <a:tcPr>
                    <a:solidFill>
                      <a:schemeClr val="bg2">
                        <a:lumMod val="20000"/>
                        <a:lumOff val="80000"/>
                      </a:schemeClr>
                    </a:solidFill>
                  </a:tcPr>
                </a:tc>
                <a:tc>
                  <a:txBody>
                    <a:bodyPr/>
                    <a:lstStyle/>
                    <a:p>
                      <a:pPr algn="ctr" rtl="0" fontAlgn="base"/>
                      <a:r>
                        <a:rPr lang="en-GB" sz="1200" b="0" i="0" dirty="0">
                          <a:effectLst/>
                          <a:latin typeface="+mn-lt"/>
                        </a:rPr>
                        <a:t>  If consultation and final decision-making on reconfiguration of emergency services were not performed thoroughly and robustly, there would be a risk of a successful appeal at Judicial Review.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555159652"/>
                  </a:ext>
                </a:extLst>
              </a:tr>
              <a:tr h="662057">
                <a:tc>
                  <a:txBody>
                    <a:bodyPr/>
                    <a:lstStyle/>
                    <a:p>
                      <a:pPr algn="ctr" rtl="0" fontAlgn="base"/>
                      <a:r>
                        <a:rPr lang="en-GB" sz="1600" b="0" i="0" dirty="0">
                          <a:effectLst/>
                          <a:latin typeface="+mn-lt"/>
                        </a:rPr>
                        <a:t>15</a:t>
                      </a:r>
                    </a:p>
                  </a:txBody>
                  <a:tcPr>
                    <a:solidFill>
                      <a:schemeClr val="bg2">
                        <a:lumMod val="20000"/>
                        <a:lumOff val="80000"/>
                      </a:schemeClr>
                    </a:solidFill>
                  </a:tcPr>
                </a:tc>
                <a:tc>
                  <a:txBody>
                    <a:bodyPr/>
                    <a:lstStyle/>
                    <a:p>
                      <a:pPr algn="ctr" rtl="0" fontAlgn="base"/>
                      <a:r>
                        <a:rPr lang="en-GB" sz="1200" b="0" i="0" dirty="0">
                          <a:effectLst/>
                          <a:latin typeface="+mn-lt"/>
                        </a:rPr>
                        <a:t> Reconfiguration of emergency services would take at least 3 years to implement.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20</a:t>
                      </a:r>
                    </a:p>
                  </a:txBody>
                  <a:tcPr>
                    <a:solidFill>
                      <a:schemeClr val="bg2">
                        <a:lumMod val="20000"/>
                        <a:lumOff val="80000"/>
                      </a:schemeClr>
                    </a:solidFill>
                  </a:tcPr>
                </a:tc>
                <a:tc>
                  <a:txBody>
                    <a:bodyPr/>
                    <a:lstStyle/>
                    <a:p>
                      <a:pPr algn="ctr" rtl="0" fontAlgn="base"/>
                      <a:r>
                        <a:rPr lang="en-GB" sz="1200" b="0" i="0" dirty="0">
                          <a:effectLst/>
                          <a:latin typeface="+mn-lt"/>
                        </a:rPr>
                        <a:t> In the short-term, reconfiguration of emergency services would cost the health economy both in transitional operating costs and in capital costs.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156007616"/>
                  </a:ext>
                </a:extLst>
              </a:tr>
            </a:tbl>
          </a:graphicData>
        </a:graphic>
      </p:graphicFrame>
    </p:spTree>
    <p:extLst>
      <p:ext uri="{BB962C8B-B14F-4D97-AF65-F5344CB8AC3E}">
        <p14:creationId xmlns:p14="http://schemas.microsoft.com/office/powerpoint/2010/main" val="3634043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61A9743-60E4-A0A1-1EE2-745AD8F1151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8C562A-6867-4E27-8DE4-C0915EBDA6D0}" type="slidenum">
              <a:rPr kumimoji="0" lang="en-GB" sz="1000" b="0" i="0" u="none" strike="noStrike" kern="1200" cap="none" spc="0" normalizeH="0" baseline="0" noProof="0" smtClean="0">
                <a:ln>
                  <a:noFill/>
                </a:ln>
                <a:solidFill>
                  <a:srgbClr val="3D454B"/>
                </a:solidFill>
                <a:effectLst/>
                <a:uLnTx/>
                <a:uFillTx/>
                <a:latin typeface="Century Gothic"/>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000" b="0" i="0" u="none" strike="noStrike" kern="1200" cap="none" spc="0" normalizeH="0" baseline="0" noProof="0">
              <a:ln>
                <a:noFill/>
              </a:ln>
              <a:solidFill>
                <a:srgbClr val="3D454B"/>
              </a:solidFill>
              <a:effectLst/>
              <a:uLnTx/>
              <a:uFillTx/>
              <a:latin typeface="Century Gothic"/>
              <a:ea typeface="+mn-ea"/>
              <a:cs typeface="+mn-cs"/>
            </a:endParaRPr>
          </a:p>
        </p:txBody>
      </p:sp>
      <p:sp>
        <p:nvSpPr>
          <p:cNvPr id="6" name="Text Placeholder 5">
            <a:extLst>
              <a:ext uri="{FF2B5EF4-FFF2-40B4-BE49-F238E27FC236}">
                <a16:creationId xmlns:a16="http://schemas.microsoft.com/office/drawing/2014/main" id="{2E161A8B-99CC-FB5E-7B70-B4BF6629CE15}"/>
              </a:ext>
            </a:extLst>
          </p:cNvPr>
          <p:cNvSpPr>
            <a:spLocks noGrp="1"/>
          </p:cNvSpPr>
          <p:nvPr>
            <p:ph type="body" sz="quarter" idx="14"/>
          </p:nvPr>
        </p:nvSpPr>
        <p:spPr/>
        <p:txBody>
          <a:bodyPr/>
          <a:lstStyle/>
          <a:p>
            <a:endParaRPr lang="en-US"/>
          </a:p>
        </p:txBody>
      </p:sp>
      <p:sp>
        <p:nvSpPr>
          <p:cNvPr id="2" name="Title 1">
            <a:extLst>
              <a:ext uri="{FF2B5EF4-FFF2-40B4-BE49-F238E27FC236}">
                <a16:creationId xmlns:a16="http://schemas.microsoft.com/office/drawing/2014/main" id="{E424539C-E2A7-FB36-AA1A-2A0BC074582E}"/>
              </a:ext>
            </a:extLst>
          </p:cNvPr>
          <p:cNvSpPr>
            <a:spLocks noGrp="1"/>
          </p:cNvSpPr>
          <p:nvPr>
            <p:ph type="title"/>
          </p:nvPr>
        </p:nvSpPr>
        <p:spPr>
          <a:xfrm>
            <a:off x="371475" y="442607"/>
            <a:ext cx="9360000" cy="590931"/>
          </a:xfrm>
        </p:spPr>
        <p:txBody>
          <a:bodyPr/>
          <a:lstStyle/>
          <a:p>
            <a:r>
              <a:rPr lang="en-US" dirty="0"/>
              <a:t>What’s next in the case? </a:t>
            </a:r>
            <a:br>
              <a:rPr lang="en-US" dirty="0"/>
            </a:br>
            <a:r>
              <a:rPr lang="en-US" dirty="0"/>
              <a:t>The working hypothesis will need to be revisited…</a:t>
            </a:r>
            <a:endParaRPr lang="en-GB" dirty="0"/>
          </a:p>
        </p:txBody>
      </p:sp>
      <p:sp>
        <p:nvSpPr>
          <p:cNvPr id="3" name="Text Placeholder 2">
            <a:extLst>
              <a:ext uri="{FF2B5EF4-FFF2-40B4-BE49-F238E27FC236}">
                <a16:creationId xmlns:a16="http://schemas.microsoft.com/office/drawing/2014/main" id="{A021D111-AF3B-0AEF-C3E7-91246AD6806C}"/>
              </a:ext>
            </a:extLst>
          </p:cNvPr>
          <p:cNvSpPr>
            <a:spLocks noGrp="1"/>
          </p:cNvSpPr>
          <p:nvPr>
            <p:ph type="body" sz="quarter" idx="13"/>
          </p:nvPr>
        </p:nvSpPr>
        <p:spPr>
          <a:xfrm>
            <a:off x="371475" y="1082906"/>
            <a:ext cx="5760000" cy="258532"/>
          </a:xfrm>
        </p:spPr>
        <p:txBody>
          <a:bodyPr/>
          <a:lstStyle/>
          <a:p>
            <a:r>
              <a:rPr lang="en-US" dirty="0"/>
              <a:t>Recap: UPDATED Insights – (3/3)</a:t>
            </a:r>
          </a:p>
        </p:txBody>
      </p:sp>
      <p:sp>
        <p:nvSpPr>
          <p:cNvPr id="5" name="Content Placeholder 3">
            <a:extLst>
              <a:ext uri="{FF2B5EF4-FFF2-40B4-BE49-F238E27FC236}">
                <a16:creationId xmlns:a16="http://schemas.microsoft.com/office/drawing/2014/main" id="{71FA4CD6-5123-85F4-66D2-036FEAC766AA}"/>
              </a:ext>
            </a:extLst>
          </p:cNvPr>
          <p:cNvSpPr>
            <a:spLocks noGrp="1"/>
          </p:cNvSpPr>
          <p:nvPr>
            <p:ph idx="1"/>
          </p:nvPr>
        </p:nvSpPr>
        <p:spPr>
          <a:xfrm>
            <a:off x="371475" y="1412875"/>
            <a:ext cx="11377613" cy="352863"/>
          </a:xfrm>
        </p:spPr>
        <p:txBody>
          <a:bodyPr/>
          <a:lstStyle/>
          <a:p>
            <a:pPr marL="0" indent="0">
              <a:buNone/>
            </a:pPr>
            <a:r>
              <a:rPr lang="en-US" b="1" dirty="0"/>
              <a:t>Question</a:t>
            </a:r>
            <a:r>
              <a:rPr lang="en-US" dirty="0"/>
              <a:t>: How can Oldtown ICB and four acute trusts achieve financial balance over the next 3 years?</a:t>
            </a:r>
          </a:p>
          <a:p>
            <a:pPr marL="0" indent="0">
              <a:buNone/>
            </a:pPr>
            <a:r>
              <a:rPr lang="en-US" b="1" dirty="0"/>
              <a:t>Hypothesis</a:t>
            </a:r>
            <a:r>
              <a:rPr lang="en-US" dirty="0"/>
              <a:t>: </a:t>
            </a:r>
            <a:r>
              <a:rPr lang="en-US" sz="1400" dirty="0"/>
              <a:t>Financial stress can be alleviated by reducing costs through reconfiguration of emergency services and other initiatives </a:t>
            </a:r>
          </a:p>
          <a:p>
            <a:pPr marL="0" indent="0">
              <a:buNone/>
            </a:pPr>
            <a:endParaRPr lang="en-US" dirty="0"/>
          </a:p>
        </p:txBody>
      </p:sp>
      <p:graphicFrame>
        <p:nvGraphicFramePr>
          <p:cNvPr id="8" name="Table 7">
            <a:extLst>
              <a:ext uri="{FF2B5EF4-FFF2-40B4-BE49-F238E27FC236}">
                <a16:creationId xmlns:a16="http://schemas.microsoft.com/office/drawing/2014/main" id="{709FDE0E-27B1-97E5-CD04-C32275009070}"/>
              </a:ext>
            </a:extLst>
          </p:cNvPr>
          <p:cNvGraphicFramePr>
            <a:graphicFrameLocks noGrp="1"/>
          </p:cNvGraphicFramePr>
          <p:nvPr>
            <p:extLst>
              <p:ext uri="{D42A27DB-BD31-4B8C-83A1-F6EECF244321}">
                <p14:modId xmlns:p14="http://schemas.microsoft.com/office/powerpoint/2010/main" val="1657136204"/>
              </p:ext>
            </p:extLst>
          </p:nvPr>
        </p:nvGraphicFramePr>
        <p:xfrm>
          <a:off x="371474" y="1390806"/>
          <a:ext cx="11377615" cy="4846320"/>
        </p:xfrm>
        <a:graphic>
          <a:graphicData uri="http://schemas.openxmlformats.org/drawingml/2006/table">
            <a:tbl>
              <a:tblPr>
                <a:tableStyleId>{284E427A-3D55-4303-BF80-6455036E1DE7}</a:tableStyleId>
              </a:tblPr>
              <a:tblGrid>
                <a:gridCol w="542926">
                  <a:extLst>
                    <a:ext uri="{9D8B030D-6E8A-4147-A177-3AD203B41FA5}">
                      <a16:colId xmlns:a16="http://schemas.microsoft.com/office/drawing/2014/main" val="368584133"/>
                    </a:ext>
                  </a:extLst>
                </a:gridCol>
                <a:gridCol w="5145881">
                  <a:extLst>
                    <a:ext uri="{9D8B030D-6E8A-4147-A177-3AD203B41FA5}">
                      <a16:colId xmlns:a16="http://schemas.microsoft.com/office/drawing/2014/main" val="1938081279"/>
                    </a:ext>
                  </a:extLst>
                </a:gridCol>
                <a:gridCol w="531905">
                  <a:extLst>
                    <a:ext uri="{9D8B030D-6E8A-4147-A177-3AD203B41FA5}">
                      <a16:colId xmlns:a16="http://schemas.microsoft.com/office/drawing/2014/main" val="3689586589"/>
                    </a:ext>
                  </a:extLst>
                </a:gridCol>
                <a:gridCol w="5156903">
                  <a:extLst>
                    <a:ext uri="{9D8B030D-6E8A-4147-A177-3AD203B41FA5}">
                      <a16:colId xmlns:a16="http://schemas.microsoft.com/office/drawing/2014/main" val="934120994"/>
                    </a:ext>
                  </a:extLst>
                </a:gridCol>
              </a:tblGrid>
              <a:tr h="357743">
                <a:tc>
                  <a:txBody>
                    <a:bodyPr/>
                    <a:lstStyle/>
                    <a:p>
                      <a:pPr algn="ctr" rtl="0" fontAlgn="base"/>
                      <a:r>
                        <a:rPr lang="en-GB" sz="1600" b="0" i="0" dirty="0">
                          <a:effectLst/>
                          <a:latin typeface="+mn-lt"/>
                        </a:rPr>
                        <a:t>21</a:t>
                      </a:r>
                    </a:p>
                  </a:txBody>
                  <a:tcPr anchor="ctr">
                    <a:solidFill>
                      <a:schemeClr val="bg2">
                        <a:lumMod val="20000"/>
                        <a:lumOff val="80000"/>
                      </a:schemeClr>
                    </a:solidFill>
                  </a:tcPr>
                </a:tc>
                <a:tc>
                  <a:txBody>
                    <a:bodyPr/>
                    <a:lstStyle/>
                    <a:p>
                      <a:pPr algn="ctr" rtl="0" fontAlgn="base"/>
                      <a:r>
                        <a:rPr lang="en-GB" sz="1200" b="0" i="0" dirty="0">
                          <a:effectLst/>
                          <a:latin typeface="+mn-lt"/>
                        </a:rPr>
                        <a:t> Some of the Acute consultants from two of the Acute Trusts have started a public campaign to “Keep Emergency Services Local”.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26</a:t>
                      </a:r>
                    </a:p>
                  </a:txBody>
                  <a:tcPr anchor="ctr">
                    <a:solidFill>
                      <a:schemeClr val="bg2">
                        <a:lumMod val="20000"/>
                        <a:lumOff val="80000"/>
                      </a:schemeClr>
                    </a:solidFill>
                  </a:tcPr>
                </a:tc>
                <a:tc>
                  <a:txBody>
                    <a:bodyPr/>
                    <a:lstStyle/>
                    <a:p>
                      <a:pPr algn="ctr" rtl="0" fontAlgn="base"/>
                      <a:r>
                        <a:rPr lang="en-GB" sz="1200" b="0" i="0" dirty="0">
                          <a:effectLst/>
                          <a:latin typeface="+mn-lt"/>
                        </a:rPr>
                        <a:t>Other health economies have achieved substantial costs savings without reconfiguring services..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646306016"/>
                  </a:ext>
                </a:extLst>
              </a:tr>
              <a:tr h="930132">
                <a:tc>
                  <a:txBody>
                    <a:bodyPr/>
                    <a:lstStyle/>
                    <a:p>
                      <a:pPr algn="ctr" rtl="0" fontAlgn="base">
                        <a:buFont typeface="Arial" panose="020B0604020202020204" pitchFamily="34" charset="0"/>
                        <a:buNone/>
                      </a:pPr>
                      <a:r>
                        <a:rPr lang="en-GB" sz="1600" b="0" i="0" dirty="0">
                          <a:effectLst/>
                          <a:latin typeface="+mn-lt"/>
                        </a:rPr>
                        <a:t>22</a:t>
                      </a:r>
                    </a:p>
                  </a:txBody>
                  <a:tcPr anchor="ctr">
                    <a:solidFill>
                      <a:schemeClr val="bg2">
                        <a:lumMod val="20000"/>
                        <a:lumOff val="80000"/>
                      </a:schemeClr>
                    </a:solidFill>
                  </a:tcPr>
                </a:tc>
                <a:tc>
                  <a:txBody>
                    <a:bodyPr/>
                    <a:lstStyle/>
                    <a:p>
                      <a:pPr algn="ctr" rtl="0" fontAlgn="base"/>
                      <a:r>
                        <a:rPr lang="en-GB" sz="1200" b="0" i="0" dirty="0">
                          <a:effectLst/>
                          <a:latin typeface="+mn-lt"/>
                        </a:rPr>
                        <a:t>The efficiency of other patient-facing activities could be improved in Oldtown, such as: </a:t>
                      </a:r>
                      <a:endParaRPr lang="en-GB" b="0" i="0" dirty="0">
                        <a:effectLst/>
                        <a:latin typeface="+mn-lt"/>
                      </a:endParaRPr>
                    </a:p>
                    <a:p>
                      <a:pPr algn="l" rtl="0" fontAlgn="base">
                        <a:buFont typeface="Arial" panose="020B0604020202020204" pitchFamily="34" charset="0"/>
                        <a:buChar char="•"/>
                      </a:pPr>
                      <a:r>
                        <a:rPr lang="en-GB" sz="1200" b="0" i="0" dirty="0">
                          <a:effectLst/>
                          <a:latin typeface="+mn-lt"/>
                        </a:rPr>
                        <a:t>Using fewer agency nurses </a:t>
                      </a:r>
                    </a:p>
                    <a:p>
                      <a:pPr algn="l" rtl="0" fontAlgn="base">
                        <a:buFont typeface="Arial" panose="020B0604020202020204" pitchFamily="34" charset="0"/>
                        <a:buChar char="•"/>
                      </a:pPr>
                      <a:r>
                        <a:rPr lang="en-GB" sz="1200" b="0" i="0" dirty="0">
                          <a:effectLst/>
                          <a:latin typeface="+mn-lt"/>
                        </a:rPr>
                        <a:t>Increasing throughput in operating theatres </a:t>
                      </a:r>
                    </a:p>
                    <a:p>
                      <a:pPr algn="l" rtl="0" fontAlgn="base">
                        <a:buFont typeface="Arial" panose="020B0604020202020204" pitchFamily="34" charset="0"/>
                        <a:buChar char="•"/>
                      </a:pPr>
                      <a:r>
                        <a:rPr lang="en-GB" sz="1200" b="0" i="0" dirty="0">
                          <a:effectLst/>
                          <a:latin typeface="+mn-lt"/>
                        </a:rPr>
                        <a:t>Reducing length of stay </a:t>
                      </a:r>
                    </a:p>
                    <a:p>
                      <a:pPr algn="l" rtl="0" fontAlgn="base">
                        <a:buFont typeface="Arial" panose="020B0604020202020204" pitchFamily="34" charset="0"/>
                        <a:buChar char="•"/>
                      </a:pPr>
                      <a:r>
                        <a:rPr lang="en-GB" sz="1200" b="0" i="0" dirty="0">
                          <a:effectLst/>
                          <a:latin typeface="+mn-lt"/>
                        </a:rPr>
                        <a:t>Increasing outpatient department utilisation. </a:t>
                      </a:r>
                    </a:p>
                  </a:txBody>
                  <a:tcPr>
                    <a:solidFill>
                      <a:schemeClr val="bg2">
                        <a:lumMod val="20000"/>
                        <a:lumOff val="80000"/>
                      </a:schemeClr>
                    </a:solidFill>
                  </a:tcPr>
                </a:tc>
                <a:tc>
                  <a:txBody>
                    <a:bodyPr/>
                    <a:lstStyle/>
                    <a:p>
                      <a:pPr algn="ctr" rtl="0" fontAlgn="base"/>
                      <a:r>
                        <a:rPr lang="en-GB" sz="1600" b="0" i="0" dirty="0">
                          <a:effectLst/>
                          <a:latin typeface="+mn-lt"/>
                        </a:rPr>
                        <a:t>27</a:t>
                      </a:r>
                    </a:p>
                  </a:txBody>
                  <a:tcPr anchor="ctr">
                    <a:solidFill>
                      <a:schemeClr val="bg2">
                        <a:lumMod val="20000"/>
                        <a:lumOff val="80000"/>
                      </a:schemeClr>
                    </a:solidFill>
                  </a:tcPr>
                </a:tc>
                <a:tc>
                  <a:txBody>
                    <a:bodyPr/>
                    <a:lstStyle/>
                    <a:p>
                      <a:pPr algn="ctr" rtl="0" fontAlgn="base"/>
                      <a:r>
                        <a:rPr lang="en-GB" sz="1200" b="0" i="0" dirty="0">
                          <a:effectLst/>
                          <a:latin typeface="+mn-lt"/>
                        </a:rPr>
                        <a:t>Other trusts have reduced their overheads without reconfiguration, through using shared service providers and selling/leasing the excess capacity on their estates.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061706885"/>
                  </a:ext>
                </a:extLst>
              </a:tr>
              <a:tr h="643937">
                <a:tc>
                  <a:txBody>
                    <a:bodyPr/>
                    <a:lstStyle/>
                    <a:p>
                      <a:pPr algn="ctr" rtl="0" fontAlgn="base"/>
                      <a:r>
                        <a:rPr lang="en-GB" sz="1600" b="0" i="0" dirty="0">
                          <a:effectLst/>
                          <a:latin typeface="+mn-lt"/>
                        </a:rPr>
                        <a:t>23</a:t>
                      </a:r>
                    </a:p>
                  </a:txBody>
                  <a:tcPr anchor="ctr">
                    <a:solidFill>
                      <a:schemeClr val="bg2">
                        <a:lumMod val="20000"/>
                        <a:lumOff val="80000"/>
                      </a:schemeClr>
                    </a:solidFill>
                  </a:tcPr>
                </a:tc>
                <a:tc>
                  <a:txBody>
                    <a:bodyPr/>
                    <a:lstStyle/>
                    <a:p>
                      <a:pPr algn="ctr" rtl="0" fontAlgn="base"/>
                      <a:r>
                        <a:rPr lang="en-GB" sz="1200" b="0" i="0" dirty="0">
                          <a:effectLst/>
                          <a:latin typeface="+mn-lt"/>
                        </a:rPr>
                        <a:t> Other health economies have achieved ~90% general medical/surgery bedspace utilisation and ~60% for maternity and oncology. Matching this efficiency would save Oldtown ICB substantial amounts.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28</a:t>
                      </a:r>
                    </a:p>
                  </a:txBody>
                  <a:tcPr anchor="ctr">
                    <a:solidFill>
                      <a:schemeClr val="bg2">
                        <a:lumMod val="20000"/>
                        <a:lumOff val="80000"/>
                      </a:schemeClr>
                    </a:solidFill>
                  </a:tcPr>
                </a:tc>
                <a:tc>
                  <a:txBody>
                    <a:bodyPr/>
                    <a:lstStyle/>
                    <a:p>
                      <a:pPr algn="ctr" rtl="0" fontAlgn="base"/>
                      <a:r>
                        <a:rPr lang="en-GB" sz="1200" b="0" i="0" dirty="0">
                          <a:effectLst/>
                          <a:latin typeface="+mn-lt"/>
                        </a:rPr>
                        <a:t>Westway Trust has a clear plan for efficiency improvement that would help move it reach a sustainable financial position in the next 3 years </a:t>
                      </a:r>
                      <a:endParaRPr lang="en-GB" b="0" i="0" dirty="0">
                        <a:effectLst/>
                        <a:latin typeface="+mn-lt"/>
                      </a:endParaRPr>
                    </a:p>
                    <a:p>
                      <a:pPr algn="ctr"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1166614620"/>
                  </a:ext>
                </a:extLst>
              </a:tr>
              <a:tr h="930132">
                <a:tc>
                  <a:txBody>
                    <a:bodyPr/>
                    <a:lstStyle/>
                    <a:p>
                      <a:pPr algn="ctr" rtl="0" fontAlgn="base"/>
                      <a:r>
                        <a:rPr lang="en-GB" sz="1600" b="0" i="0" dirty="0">
                          <a:effectLst/>
                          <a:latin typeface="+mn-lt"/>
                        </a:rPr>
                        <a:t>24</a:t>
                      </a:r>
                    </a:p>
                  </a:txBody>
                  <a:tcPr anchor="ctr">
                    <a:solidFill>
                      <a:schemeClr val="bg2">
                        <a:lumMod val="20000"/>
                        <a:lumOff val="80000"/>
                      </a:schemeClr>
                    </a:solidFill>
                  </a:tcPr>
                </a:tc>
                <a:tc>
                  <a:txBody>
                    <a:bodyPr/>
                    <a:lstStyle/>
                    <a:p>
                      <a:pPr algn="l" rtl="0" fontAlgn="base"/>
                      <a:r>
                        <a:rPr lang="en-GB" sz="1200" b="0" i="0" dirty="0">
                          <a:effectLst/>
                          <a:latin typeface="+mn-lt"/>
                        </a:rPr>
                        <a:t>After </a:t>
                      </a:r>
                      <a:r>
                        <a:rPr lang="en-GB" sz="1200" b="1" i="0" dirty="0">
                          <a:effectLst/>
                          <a:latin typeface="+mn-lt"/>
                        </a:rPr>
                        <a:t>closing Sunny South </a:t>
                      </a:r>
                      <a:r>
                        <a:rPr lang="en-GB" sz="1200" b="0" i="0" dirty="0">
                          <a:effectLst/>
                          <a:latin typeface="+mn-lt"/>
                        </a:rPr>
                        <a:t>emergency services, catchments will be: </a:t>
                      </a:r>
                      <a:endParaRPr lang="en-GB" b="0" i="0" dirty="0">
                        <a:effectLst/>
                        <a:latin typeface="+mn-lt"/>
                      </a:endParaRPr>
                    </a:p>
                    <a:p>
                      <a:pPr algn="l" rtl="0" fontAlgn="base"/>
                      <a:r>
                        <a:rPr lang="en-GB" sz="1200" b="0" i="0" dirty="0">
                          <a:effectLst/>
                          <a:latin typeface="+mn-lt"/>
                        </a:rPr>
                        <a:t>Northside               252,499 </a:t>
                      </a:r>
                      <a:endParaRPr lang="en-GB" b="0" i="0" dirty="0">
                        <a:effectLst/>
                        <a:latin typeface="+mn-lt"/>
                      </a:endParaRPr>
                    </a:p>
                    <a:p>
                      <a:pPr algn="l" rtl="0" fontAlgn="base">
                        <a:tabLst>
                          <a:tab pos="1254125" algn="l"/>
                        </a:tabLst>
                      </a:pPr>
                      <a:r>
                        <a:rPr lang="en-GB" sz="1200" b="0" i="0" dirty="0">
                          <a:effectLst/>
                          <a:latin typeface="+mn-lt"/>
                        </a:rPr>
                        <a:t>Royal Eastend       256,261 </a:t>
                      </a:r>
                      <a:endParaRPr lang="en-GB" b="0" i="0" dirty="0">
                        <a:effectLst/>
                        <a:latin typeface="+mn-lt"/>
                      </a:endParaRPr>
                    </a:p>
                    <a:p>
                      <a:pPr algn="l" rtl="0" fontAlgn="base"/>
                      <a:r>
                        <a:rPr lang="en-GB" sz="1200" b="0" i="0" dirty="0">
                          <a:effectLst/>
                          <a:latin typeface="+mn-lt"/>
                        </a:rPr>
                        <a:t>Sunny South           0 </a:t>
                      </a:r>
                      <a:endParaRPr lang="en-GB" b="0" i="0" dirty="0">
                        <a:effectLst/>
                        <a:latin typeface="+mn-lt"/>
                      </a:endParaRPr>
                    </a:p>
                    <a:p>
                      <a:pPr algn="l" rtl="0" fontAlgn="base"/>
                      <a:r>
                        <a:rPr lang="en-GB" sz="1200" b="0" i="0" dirty="0">
                          <a:effectLst/>
                          <a:latin typeface="+mn-lt"/>
                        </a:rPr>
                        <a:t>Westway                552,532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29</a:t>
                      </a:r>
                    </a:p>
                  </a:txBody>
                  <a:tcPr anchor="ctr">
                    <a:solidFill>
                      <a:schemeClr val="bg2">
                        <a:lumMod val="20000"/>
                        <a:lumOff val="80000"/>
                      </a:schemeClr>
                    </a:solidFill>
                  </a:tcPr>
                </a:tc>
                <a:tc>
                  <a:txBody>
                    <a:bodyPr/>
                    <a:lstStyle/>
                    <a:p>
                      <a:pPr algn="l" rtl="0" fontAlgn="base"/>
                      <a:r>
                        <a:rPr lang="en-GB" sz="1200" b="0" i="0" dirty="0">
                          <a:effectLst/>
                          <a:latin typeface="+mn-lt"/>
                        </a:rPr>
                        <a:t>After </a:t>
                      </a:r>
                      <a:r>
                        <a:rPr lang="en-GB" sz="1200" b="1" i="0" dirty="0">
                          <a:effectLst/>
                          <a:latin typeface="+mn-lt"/>
                        </a:rPr>
                        <a:t>closing Westway </a:t>
                      </a:r>
                      <a:r>
                        <a:rPr lang="en-GB" sz="1200" b="0" i="0" dirty="0">
                          <a:effectLst/>
                          <a:latin typeface="+mn-lt"/>
                        </a:rPr>
                        <a:t>emergency services, catchments will be: </a:t>
                      </a:r>
                      <a:endParaRPr lang="en-GB" b="0" i="0" dirty="0">
                        <a:effectLst/>
                        <a:latin typeface="+mn-lt"/>
                      </a:endParaRPr>
                    </a:p>
                    <a:p>
                      <a:pPr algn="l" rtl="0" fontAlgn="base"/>
                      <a:r>
                        <a:rPr lang="en-GB" sz="1200" b="0" i="0" dirty="0">
                          <a:effectLst/>
                          <a:latin typeface="+mn-lt"/>
                        </a:rPr>
                        <a:t>Northside              361,328 </a:t>
                      </a:r>
                      <a:endParaRPr lang="en-GB" b="0" i="0" dirty="0">
                        <a:effectLst/>
                        <a:latin typeface="+mn-lt"/>
                      </a:endParaRPr>
                    </a:p>
                    <a:p>
                      <a:pPr algn="l" rtl="0" fontAlgn="base"/>
                      <a:r>
                        <a:rPr lang="en-GB" sz="1200" b="0" i="0" dirty="0">
                          <a:effectLst/>
                          <a:latin typeface="+mn-lt"/>
                        </a:rPr>
                        <a:t>Royal Eastend      377,483 </a:t>
                      </a:r>
                      <a:endParaRPr lang="en-GB" b="0" i="0" dirty="0">
                        <a:effectLst/>
                        <a:latin typeface="+mn-lt"/>
                      </a:endParaRPr>
                    </a:p>
                    <a:p>
                      <a:pPr algn="l" rtl="0" fontAlgn="base"/>
                      <a:r>
                        <a:rPr lang="en-GB" sz="1200" b="0" i="0" dirty="0">
                          <a:effectLst/>
                          <a:latin typeface="+mn-lt"/>
                        </a:rPr>
                        <a:t>Sunny South         322,481 </a:t>
                      </a:r>
                      <a:endParaRPr lang="en-GB" b="0" i="0" dirty="0">
                        <a:effectLst/>
                        <a:latin typeface="+mn-lt"/>
                      </a:endParaRPr>
                    </a:p>
                    <a:p>
                      <a:pPr algn="l" rtl="0" fontAlgn="base"/>
                      <a:r>
                        <a:rPr lang="en-GB" sz="1200" b="0" i="0" dirty="0">
                          <a:effectLst/>
                          <a:latin typeface="+mn-lt"/>
                        </a:rPr>
                        <a:t>Westway               0 </a:t>
                      </a:r>
                      <a:endParaRPr lang="en-GB" b="0" i="0" dirty="0">
                        <a:effectLst/>
                        <a:latin typeface="+mn-lt"/>
                      </a:endParaRPr>
                    </a:p>
                    <a:p>
                      <a:pPr algn="l" rtl="0" fontAlgn="base"/>
                      <a:r>
                        <a:rPr lang="en-GB" sz="1200" b="0" i="0" dirty="0">
                          <a:effectLst/>
                          <a:latin typeface="+mn-lt"/>
                        </a:rPr>
                        <a:t>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555159652"/>
                  </a:ext>
                </a:extLst>
              </a:tr>
              <a:tr h="1073229">
                <a:tc>
                  <a:txBody>
                    <a:bodyPr/>
                    <a:lstStyle/>
                    <a:p>
                      <a:pPr algn="ctr" rtl="0" fontAlgn="base"/>
                      <a:r>
                        <a:rPr lang="en-GB" sz="1600" b="0" i="0" dirty="0">
                          <a:effectLst/>
                          <a:latin typeface="+mn-lt"/>
                        </a:rPr>
                        <a:t>25</a:t>
                      </a:r>
                    </a:p>
                  </a:txBody>
                  <a:tcPr anchor="ctr">
                    <a:solidFill>
                      <a:schemeClr val="bg2">
                        <a:lumMod val="20000"/>
                        <a:lumOff val="80000"/>
                      </a:schemeClr>
                    </a:solidFill>
                  </a:tcPr>
                </a:tc>
                <a:tc>
                  <a:txBody>
                    <a:bodyPr/>
                    <a:lstStyle/>
                    <a:p>
                      <a:pPr algn="l" rtl="0" fontAlgn="base"/>
                      <a:r>
                        <a:rPr lang="en-GB" sz="1200" b="0" i="0" dirty="0">
                          <a:effectLst/>
                          <a:latin typeface="+mn-lt"/>
                        </a:rPr>
                        <a:t>After </a:t>
                      </a:r>
                      <a:r>
                        <a:rPr lang="en-GB" sz="1200" b="1" i="0" dirty="0">
                          <a:effectLst/>
                          <a:latin typeface="+mn-lt"/>
                        </a:rPr>
                        <a:t>closing Royal Eastend </a:t>
                      </a:r>
                      <a:r>
                        <a:rPr lang="en-GB" sz="1200" b="0" i="0" dirty="0">
                          <a:effectLst/>
                          <a:latin typeface="+mn-lt"/>
                        </a:rPr>
                        <a:t>emergency services, catchments will be: </a:t>
                      </a:r>
                      <a:endParaRPr lang="en-GB" b="0" i="0" dirty="0">
                        <a:effectLst/>
                        <a:latin typeface="+mn-lt"/>
                      </a:endParaRPr>
                    </a:p>
                    <a:p>
                      <a:pPr algn="l" rtl="0" fontAlgn="base"/>
                      <a:r>
                        <a:rPr lang="en-GB" sz="1200" b="0" i="0" dirty="0">
                          <a:effectLst/>
                          <a:latin typeface="+mn-lt"/>
                        </a:rPr>
                        <a:t>Northside              254,177 </a:t>
                      </a:r>
                      <a:endParaRPr lang="en-GB" b="0" i="0" dirty="0">
                        <a:effectLst/>
                        <a:latin typeface="+mn-lt"/>
                      </a:endParaRPr>
                    </a:p>
                    <a:p>
                      <a:pPr algn="l" rtl="0" fontAlgn="base"/>
                      <a:r>
                        <a:rPr lang="en-GB" sz="1200" b="0" i="0" dirty="0">
                          <a:effectLst/>
                          <a:latin typeface="+mn-lt"/>
                        </a:rPr>
                        <a:t>Royal Eastend      0 </a:t>
                      </a:r>
                      <a:endParaRPr lang="en-GB" b="0" i="0" dirty="0">
                        <a:effectLst/>
                        <a:latin typeface="+mn-lt"/>
                      </a:endParaRPr>
                    </a:p>
                    <a:p>
                      <a:pPr algn="l" rtl="0" fontAlgn="base"/>
                      <a:r>
                        <a:rPr lang="en-GB" sz="1200" b="0" i="0" dirty="0">
                          <a:effectLst/>
                          <a:latin typeface="+mn-lt"/>
                        </a:rPr>
                        <a:t>Sunny South         195,292 </a:t>
                      </a:r>
                      <a:endParaRPr lang="en-GB" b="0" i="0" dirty="0">
                        <a:effectLst/>
                        <a:latin typeface="+mn-lt"/>
                      </a:endParaRPr>
                    </a:p>
                    <a:p>
                      <a:pPr algn="l" rtl="0" fontAlgn="base"/>
                      <a:r>
                        <a:rPr lang="en-GB" sz="1200" b="0" i="0" dirty="0">
                          <a:effectLst/>
                          <a:latin typeface="+mn-lt"/>
                        </a:rPr>
                        <a:t>Westway               611,823 </a:t>
                      </a:r>
                      <a:endParaRPr lang="en-GB" b="0" i="0" dirty="0">
                        <a:effectLst/>
                        <a:latin typeface="+mn-lt"/>
                      </a:endParaRPr>
                    </a:p>
                  </a:txBody>
                  <a:tcPr>
                    <a:solidFill>
                      <a:schemeClr val="bg2">
                        <a:lumMod val="20000"/>
                        <a:lumOff val="80000"/>
                      </a:schemeClr>
                    </a:solidFill>
                  </a:tcPr>
                </a:tc>
                <a:tc>
                  <a:txBody>
                    <a:bodyPr/>
                    <a:lstStyle/>
                    <a:p>
                      <a:pPr algn="ctr" rtl="0" fontAlgn="base"/>
                      <a:r>
                        <a:rPr lang="en-GB" sz="1600" b="0" i="0" dirty="0">
                          <a:effectLst/>
                          <a:latin typeface="+mn-lt"/>
                        </a:rPr>
                        <a:t>30</a:t>
                      </a:r>
                    </a:p>
                  </a:txBody>
                  <a:tcPr anchor="ctr">
                    <a:solidFill>
                      <a:schemeClr val="bg2">
                        <a:lumMod val="20000"/>
                        <a:lumOff val="80000"/>
                      </a:schemeClr>
                    </a:solidFill>
                  </a:tcPr>
                </a:tc>
                <a:tc>
                  <a:txBody>
                    <a:bodyPr/>
                    <a:lstStyle/>
                    <a:p>
                      <a:pPr algn="l" rtl="0" fontAlgn="base"/>
                      <a:r>
                        <a:rPr lang="en-GB" sz="1200" b="0" i="0" dirty="0">
                          <a:effectLst/>
                          <a:latin typeface="+mn-lt"/>
                        </a:rPr>
                        <a:t>After </a:t>
                      </a:r>
                      <a:r>
                        <a:rPr lang="en-GB" sz="1200" b="1" i="0" dirty="0">
                          <a:effectLst/>
                          <a:latin typeface="+mn-lt"/>
                        </a:rPr>
                        <a:t>closing Northside </a:t>
                      </a:r>
                      <a:r>
                        <a:rPr lang="en-GB" sz="1200" b="0" i="0" dirty="0">
                          <a:effectLst/>
                          <a:latin typeface="+mn-lt"/>
                        </a:rPr>
                        <a:t>emergency services, catchments will be: </a:t>
                      </a:r>
                      <a:endParaRPr lang="en-GB" b="0" i="0" dirty="0">
                        <a:effectLst/>
                        <a:latin typeface="+mn-lt"/>
                      </a:endParaRPr>
                    </a:p>
                    <a:p>
                      <a:pPr algn="l" rtl="0" fontAlgn="base"/>
                      <a:r>
                        <a:rPr lang="en-GB" sz="1200" b="0" i="0" dirty="0">
                          <a:effectLst/>
                          <a:latin typeface="+mn-lt"/>
                        </a:rPr>
                        <a:t>Northside               0 </a:t>
                      </a:r>
                      <a:endParaRPr lang="en-GB" b="0" i="0" dirty="0">
                        <a:effectLst/>
                        <a:latin typeface="+mn-lt"/>
                      </a:endParaRPr>
                    </a:p>
                    <a:p>
                      <a:pPr algn="l" rtl="0" fontAlgn="base"/>
                      <a:r>
                        <a:rPr lang="en-GB" sz="1200" b="0" i="0" dirty="0">
                          <a:effectLst/>
                          <a:latin typeface="+mn-lt"/>
                        </a:rPr>
                        <a:t>Royal Eastend       195,979 </a:t>
                      </a:r>
                      <a:endParaRPr lang="en-GB" b="0" i="0" dirty="0">
                        <a:effectLst/>
                        <a:latin typeface="+mn-lt"/>
                      </a:endParaRPr>
                    </a:p>
                    <a:p>
                      <a:pPr algn="l" rtl="0" fontAlgn="base"/>
                      <a:r>
                        <a:rPr lang="en-GB" sz="1200" b="0" i="0" dirty="0">
                          <a:effectLst/>
                          <a:latin typeface="+mn-lt"/>
                        </a:rPr>
                        <a:t>Sunny South          122,529 </a:t>
                      </a:r>
                      <a:endParaRPr lang="en-GB" b="0" i="0" dirty="0">
                        <a:effectLst/>
                        <a:latin typeface="+mn-lt"/>
                      </a:endParaRPr>
                    </a:p>
                    <a:p>
                      <a:pPr algn="l" rtl="0" fontAlgn="base"/>
                      <a:r>
                        <a:rPr lang="en-GB" sz="1200" b="0" i="0" dirty="0">
                          <a:effectLst/>
                          <a:latin typeface="+mn-lt"/>
                        </a:rPr>
                        <a:t>Westway                742,784 </a:t>
                      </a:r>
                      <a:endParaRPr lang="en-GB" b="0" i="0" dirty="0">
                        <a:effectLst/>
                        <a:latin typeface="+mn-lt"/>
                      </a:endParaRPr>
                    </a:p>
                  </a:txBody>
                  <a:tcPr>
                    <a:solidFill>
                      <a:schemeClr val="bg2">
                        <a:lumMod val="20000"/>
                        <a:lumOff val="80000"/>
                      </a:schemeClr>
                    </a:solidFill>
                  </a:tcPr>
                </a:tc>
                <a:extLst>
                  <a:ext uri="{0D108BD9-81ED-4DB2-BD59-A6C34878D82A}">
                    <a16:rowId xmlns:a16="http://schemas.microsoft.com/office/drawing/2014/main" val="3156007616"/>
                  </a:ext>
                </a:extLst>
              </a:tr>
            </a:tbl>
          </a:graphicData>
        </a:graphic>
      </p:graphicFrame>
    </p:spTree>
    <p:extLst>
      <p:ext uri="{BB962C8B-B14F-4D97-AF65-F5344CB8AC3E}">
        <p14:creationId xmlns:p14="http://schemas.microsoft.com/office/powerpoint/2010/main" val="1537578879"/>
      </p:ext>
    </p:extLst>
  </p:cSld>
  <p:clrMapOvr>
    <a:masterClrMapping/>
  </p:clrMapOvr>
</p:sld>
</file>

<file path=ppt/theme/theme1.xml><?xml version="1.0" encoding="utf-8"?>
<a:theme xmlns:a="http://schemas.openxmlformats.org/drawingml/2006/main" name="The PSC Collab Master">
  <a:themeElements>
    <a:clrScheme name="The PSC v1">
      <a:dk1>
        <a:srgbClr val="3D454B"/>
      </a:dk1>
      <a:lt1>
        <a:srgbClr val="FFFFFF"/>
      </a:lt1>
      <a:dk2>
        <a:srgbClr val="1B1E56"/>
      </a:dk2>
      <a:lt2>
        <a:srgbClr val="FDDE7A"/>
      </a:lt2>
      <a:accent1>
        <a:srgbClr val="1B1E56"/>
      </a:accent1>
      <a:accent2>
        <a:srgbClr val="FDDE7A"/>
      </a:accent2>
      <a:accent3>
        <a:srgbClr val="065252"/>
      </a:accent3>
      <a:accent4>
        <a:srgbClr val="4C2C49"/>
      </a:accent4>
      <a:accent5>
        <a:srgbClr val="F65244"/>
      </a:accent5>
      <a:accent6>
        <a:srgbClr val="CCCDC1"/>
      </a:accent6>
      <a:hlink>
        <a:srgbClr val="484FC6"/>
      </a:hlink>
      <a:folHlink>
        <a:srgbClr val="1B1E56"/>
      </a:folHlink>
    </a:clrScheme>
    <a:fontScheme name="The PSC system1">
      <a:majorFont>
        <a:latin typeface="Walbaum Display SemiBold"/>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95000"/>
          </a:schemeClr>
        </a:solidFill>
        <a:ln>
          <a:noFill/>
        </a:ln>
      </a:spPr>
      <a:bodyPr tIns="36000" bIns="36000" rtlCol="0" anchor="ctr"/>
      <a:lstStyle>
        <a:defPPr algn="ctr">
          <a:defRPr sz="14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2"/>
          </a:solidFill>
          <a:prstDash val="solid"/>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36000" tIns="36000" rIns="36000" bIns="36000" rtlCol="0">
        <a:noAutofit/>
      </a:bodyPr>
      <a:lstStyle>
        <a:defPPr algn="l">
          <a:defRPr sz="1400" dirty="0"/>
        </a:defPPr>
      </a:lstStyle>
    </a:txDef>
  </a:objectDefaults>
  <a:extraClrSchemeLst/>
  <a:extLst>
    <a:ext uri="{05A4C25C-085E-4340-85A3-A5531E510DB2}">
      <thm15:themeFamily xmlns:thm15="http://schemas.microsoft.com/office/thememl/2012/main" name="The PSC Collaboration Master Template v1a" id="{9EA0A891-5FB7-4B6E-82C2-AF8D1D41B841}" vid="{2B9EBB21-8F05-4C51-B498-740DC16D0F0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BFDAA90946A944BD445422C20A1B37" ma:contentTypeVersion="10" ma:contentTypeDescription="Create a new document." ma:contentTypeScope="" ma:versionID="070aea4fe70ce3ce78860f6440154755">
  <xsd:schema xmlns:xsd="http://www.w3.org/2001/XMLSchema" xmlns:xs="http://www.w3.org/2001/XMLSchema" xmlns:p="http://schemas.microsoft.com/office/2006/metadata/properties" xmlns:ns2="0ef8e94a-240b-4134-8937-e65d42f3737a" xmlns:ns3="5ff50e5a-0425-4f04-ac15-753400f85414" targetNamespace="http://schemas.microsoft.com/office/2006/metadata/properties" ma:root="true" ma:fieldsID="847d3da0476428b4bdf7688a725526a0" ns2:_="" ns3:_="">
    <xsd:import namespace="0ef8e94a-240b-4134-8937-e65d42f3737a"/>
    <xsd:import namespace="5ff50e5a-0425-4f04-ac15-753400f8541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8e94a-240b-4134-8937-e65d42f3737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f50e5a-0425-4f04-ac15-753400f8541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0F5ECB-4046-4A83-B90F-A82F2FA4BCB0}">
  <ds:schemaRefs>
    <ds:schemaRef ds:uri="0ef8e94a-240b-4134-8937-e65d42f3737a"/>
    <ds:schemaRef ds:uri="http://purl.org/dc/dcmitype/"/>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purl.org/dc/terms/"/>
    <ds:schemaRef ds:uri="http://www.w3.org/XML/1998/namespace"/>
    <ds:schemaRef ds:uri="http://schemas.microsoft.com/office/infopath/2007/PartnerControls"/>
    <ds:schemaRef ds:uri="5ff50e5a-0425-4f04-ac15-753400f85414"/>
  </ds:schemaRefs>
</ds:datastoreItem>
</file>

<file path=customXml/itemProps2.xml><?xml version="1.0" encoding="utf-8"?>
<ds:datastoreItem xmlns:ds="http://schemas.openxmlformats.org/officeDocument/2006/customXml" ds:itemID="{E6A72707-E38E-4966-80CF-D6C9C92B60E0}">
  <ds:schemaRefs>
    <ds:schemaRef ds:uri="http://schemas.microsoft.com/sharepoint/v3/contenttype/forms"/>
  </ds:schemaRefs>
</ds:datastoreItem>
</file>

<file path=customXml/itemProps3.xml><?xml version="1.0" encoding="utf-8"?>
<ds:datastoreItem xmlns:ds="http://schemas.openxmlformats.org/officeDocument/2006/customXml" ds:itemID="{DCA9B187-3905-4F86-A982-AA6498BADF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f8e94a-240b-4134-8937-e65d42f3737a"/>
    <ds:schemaRef ds:uri="5ff50e5a-0425-4f04-ac15-753400f854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1313</Words>
  <Application>Microsoft Office PowerPoint</Application>
  <PresentationFormat>Widescreen</PresentationFormat>
  <Paragraphs>118</Paragraphs>
  <Slides>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Aptos</vt:lpstr>
      <vt:lpstr>Arial</vt:lpstr>
      <vt:lpstr>Century Gothic</vt:lpstr>
      <vt:lpstr>Courier New</vt:lpstr>
      <vt:lpstr>Symbol</vt:lpstr>
      <vt:lpstr>Walbaum Display SemiBold</vt:lpstr>
      <vt:lpstr>Wingdings</vt:lpstr>
      <vt:lpstr>The PSC Collab Master</vt:lpstr>
      <vt:lpstr>Review all the project information (some of which is new) to generate a hypothesis of your recommendation</vt:lpstr>
      <vt:lpstr>What’s next in the case?  The working hypothesis will need to be revisited…</vt:lpstr>
      <vt:lpstr>What’s next in the case?  The working hypothesis will need to be revisited…</vt:lpstr>
      <vt:lpstr>What’s next in the case?  The working hypothesis will need to be revisited…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Mikoto Nakajima</dc:creator>
  <cp:lastModifiedBy>Joseph Norbury</cp:lastModifiedBy>
  <cp:revision>5</cp:revision>
  <dcterms:created xsi:type="dcterms:W3CDTF">2024-10-10T12:22:30Z</dcterms:created>
  <dcterms:modified xsi:type="dcterms:W3CDTF">2026-01-19T12:18:19Z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0x010100E5BFDAA90946A944BD445422C20A1B37</vt:lpwstr>
  </property>
</Properties>
</file>