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74" r:id="rId2"/>
    <p:sldId id="272" r:id="rId3"/>
    <p:sldId id="270" r:id="rId4"/>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160" userDrawn="1">
          <p15:clr>
            <a:srgbClr val="A4A3A4"/>
          </p15:clr>
        </p15:guide>
        <p15:guide id="2" pos="288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E56"/>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7B26C5-4107-4FEC-AEDC-1716B250A1E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7" d="100"/>
          <a:sy n="67" d="100"/>
        </p:scale>
        <p:origin x="124" y="32"/>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124" d="100"/>
          <a:sy n="124" d="100"/>
        </p:scale>
        <p:origin x="2058" y="9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6D29598-BE1A-4601-A274-3894E0F3A806}"/>
              </a:ext>
            </a:extLst>
          </p:cNvPr>
          <p:cNvSpPr>
            <a:spLocks noGrp="1"/>
          </p:cNvSpPr>
          <p:nvPr>
            <p:ph type="sldNum" sz="quarter" idx="3"/>
          </p:nvPr>
        </p:nvSpPr>
        <p:spPr>
          <a:xfrm>
            <a:off x="8198864" y="6341665"/>
            <a:ext cx="743764" cy="344487"/>
          </a:xfrm>
          <a:prstGeom prst="rect">
            <a:avLst/>
          </a:prstGeom>
        </p:spPr>
        <p:txBody>
          <a:bodyPr vert="horz" lIns="91440" tIns="45720" rIns="91440" bIns="45720" rtlCol="0" anchor="ctr"/>
          <a:lstStyle>
            <a:lvl1pPr algn="r">
              <a:defRPr sz="1200"/>
            </a:lvl1pPr>
          </a:lstStyle>
          <a:p>
            <a:fld id="{88EE1B7E-E0D8-48C9-A28D-CCF9BBB79966}" type="slidenum">
              <a:rPr lang="en-GB" sz="1000" smtClean="0"/>
              <a:t>‹#›</a:t>
            </a:fld>
            <a:endParaRPr lang="en-GB" sz="1000" dirty="0"/>
          </a:p>
        </p:txBody>
      </p:sp>
    </p:spTree>
    <p:extLst>
      <p:ext uri="{BB962C8B-B14F-4D97-AF65-F5344CB8AC3E}">
        <p14:creationId xmlns:p14="http://schemas.microsoft.com/office/powerpoint/2010/main" val="27426889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9083" y="604578"/>
            <a:ext cx="6845834" cy="385078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149083" y="4641155"/>
            <a:ext cx="6845834" cy="19671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73704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creativecommons.org/licenses/by-sa/3.0/deed.en_US" TargetMode="External"/><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hyperlink" Target="http://www.thepsc.co.uk/"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www.thepsc.co.uk/"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126AA-A45B-41E4-A233-959A99015E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490007-A78D-4AB7-8098-74A259F26646}"/>
              </a:ext>
            </a:extLst>
          </p:cNvPr>
          <p:cNvSpPr>
            <a:spLocks noGrp="1"/>
          </p:cNvSpPr>
          <p:nvPr>
            <p:ph idx="1"/>
          </p:nvPr>
        </p:nvSpPr>
        <p:spPr>
          <a:xfrm>
            <a:off x="442913" y="3114498"/>
            <a:ext cx="4089600" cy="3139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4AC07F1C-7AE2-41D9-B626-C9B121381E8A}"/>
              </a:ext>
            </a:extLst>
          </p:cNvPr>
          <p:cNvSpPr>
            <a:spLocks noGrp="1"/>
          </p:cNvSpPr>
          <p:nvPr>
            <p:ph type="sldNum" sz="quarter" idx="12"/>
          </p:nvPr>
        </p:nvSpPr>
        <p:spPr/>
        <p:txBody>
          <a:bodyPr/>
          <a:lstStyle/>
          <a:p>
            <a:fld id="{F41FD34E-1804-4A56-9814-F21504CF5C20}" type="slidenum">
              <a:rPr lang="en-GB" smtClean="0"/>
              <a:t>‹#›</a:t>
            </a:fld>
            <a:endParaRPr lang="en-GB" dirty="0"/>
          </a:p>
        </p:txBody>
      </p:sp>
      <p:sp>
        <p:nvSpPr>
          <p:cNvPr id="8" name="Text Placeholder 7">
            <a:extLst>
              <a:ext uri="{FF2B5EF4-FFF2-40B4-BE49-F238E27FC236}">
                <a16:creationId xmlns:a16="http://schemas.microsoft.com/office/drawing/2014/main" id="{51CE5B96-933F-49F7-A170-A07EE36B1204}"/>
              </a:ext>
            </a:extLst>
          </p:cNvPr>
          <p:cNvSpPr>
            <a:spLocks noGrp="1"/>
          </p:cNvSpPr>
          <p:nvPr>
            <p:ph type="body" sz="quarter" idx="13"/>
          </p:nvPr>
        </p:nvSpPr>
        <p:spPr>
          <a:xfrm>
            <a:off x="442914" y="2628913"/>
            <a:ext cx="4104000" cy="313932"/>
          </a:xfrm>
        </p:spPr>
        <p:txBody>
          <a:bodyPr/>
          <a:lstStyle>
            <a:lvl1pPr marL="0" indent="0">
              <a:buFontTx/>
              <a:buNone/>
              <a:defRPr/>
            </a:lvl1pPr>
            <a:lvl2pPr>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Tree>
    <p:extLst>
      <p:ext uri="{BB962C8B-B14F-4D97-AF65-F5344CB8AC3E}">
        <p14:creationId xmlns:p14="http://schemas.microsoft.com/office/powerpoint/2010/main" val="3734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 Full widt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51FC0-FFAF-45E9-B892-85071A2BAC68}"/>
              </a:ext>
            </a:extLst>
          </p:cNvPr>
          <p:cNvSpPr>
            <a:spLocks noGrp="1"/>
          </p:cNvSpPr>
          <p:nvPr>
            <p:ph type="title"/>
          </p:nvPr>
        </p:nvSpPr>
        <p:spPr>
          <a:xfrm>
            <a:off x="444200" y="512763"/>
            <a:ext cx="11304888" cy="1089529"/>
          </a:xfrm>
        </p:spPr>
        <p:txBody>
          <a:bodyPr/>
          <a:lstStyle/>
          <a:p>
            <a:r>
              <a:rPr lang="en-US"/>
              <a:t>Click to edit Master title style</a:t>
            </a:r>
            <a:endParaRPr lang="en-GB" dirty="0"/>
          </a:p>
        </p:txBody>
      </p:sp>
      <p:sp>
        <p:nvSpPr>
          <p:cNvPr id="5" name="Slide Number Placeholder 4">
            <a:extLst>
              <a:ext uri="{FF2B5EF4-FFF2-40B4-BE49-F238E27FC236}">
                <a16:creationId xmlns:a16="http://schemas.microsoft.com/office/drawing/2014/main" id="{41045217-EF09-4FD3-97FB-EB781510391B}"/>
              </a:ext>
            </a:extLst>
          </p:cNvPr>
          <p:cNvSpPr>
            <a:spLocks noGrp="1"/>
          </p:cNvSpPr>
          <p:nvPr>
            <p:ph type="sldNum" sz="quarter" idx="12"/>
          </p:nvPr>
        </p:nvSpPr>
        <p:spPr/>
        <p:txBody>
          <a:bodyPr/>
          <a:lstStyle/>
          <a:p>
            <a:fld id="{F41FD34E-1804-4A56-9814-F21504CF5C20}" type="slidenum">
              <a:rPr lang="en-GB" smtClean="0"/>
              <a:t>‹#›</a:t>
            </a:fld>
            <a:endParaRPr lang="en-GB" dirty="0"/>
          </a:p>
        </p:txBody>
      </p:sp>
    </p:spTree>
    <p:extLst>
      <p:ext uri="{BB962C8B-B14F-4D97-AF65-F5344CB8AC3E}">
        <p14:creationId xmlns:p14="http://schemas.microsoft.com/office/powerpoint/2010/main" val="1669140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CD476-D9A0-4F8F-ADA7-7D781F07E6D1}"/>
              </a:ext>
            </a:extLst>
          </p:cNvPr>
          <p:cNvSpPr>
            <a:spLocks noGrp="1"/>
          </p:cNvSpPr>
          <p:nvPr>
            <p:ph type="ctrTitle"/>
          </p:nvPr>
        </p:nvSpPr>
        <p:spPr>
          <a:xfrm>
            <a:off x="448460" y="3744000"/>
            <a:ext cx="4680000" cy="1061829"/>
          </a:xfrm>
        </p:spPr>
        <p:txBody>
          <a:bodyPr lIns="72000" rIns="72000" anchor="b"/>
          <a:lstStyle>
            <a:lvl1pPr algn="l">
              <a:defRPr sz="3500">
                <a:solidFill>
                  <a:schemeClr val="tx1"/>
                </a:solid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7832C614-045B-4172-9C4A-72E086453AA5}"/>
              </a:ext>
            </a:extLst>
          </p:cNvPr>
          <p:cNvSpPr>
            <a:spLocks noGrp="1"/>
          </p:cNvSpPr>
          <p:nvPr>
            <p:ph type="subTitle" idx="1"/>
          </p:nvPr>
        </p:nvSpPr>
        <p:spPr>
          <a:xfrm>
            <a:off x="448460" y="4971385"/>
            <a:ext cx="4680000" cy="341632"/>
          </a:xfrm>
        </p:spPr>
        <p:txBody>
          <a:bodyPr lIns="72000" rIns="72000"/>
          <a:lstStyle>
            <a:lvl1pPr marL="0" indent="0" algn="l">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79D6D0E7-8DC6-44A4-9BF0-E093DA226B81}"/>
              </a:ext>
            </a:extLst>
          </p:cNvPr>
          <p:cNvSpPr>
            <a:spLocks noGrp="1"/>
          </p:cNvSpPr>
          <p:nvPr>
            <p:ph type="sldNum" sz="quarter" idx="12"/>
          </p:nvPr>
        </p:nvSpPr>
        <p:spPr/>
        <p:txBody>
          <a:bodyPr/>
          <a:lstStyle/>
          <a:p>
            <a:fld id="{F41FD34E-1804-4A56-9814-F21504CF5C20}" type="slidenum">
              <a:rPr lang="en-GB" smtClean="0"/>
              <a:t>‹#›</a:t>
            </a:fld>
            <a:endParaRPr lang="en-GB" dirty="0"/>
          </a:p>
        </p:txBody>
      </p:sp>
      <p:pic>
        <p:nvPicPr>
          <p:cNvPr id="9" name="Picture 8" descr="A picture containing drawing&#10;&#10;Description automatically generated">
            <a:extLst>
              <a:ext uri="{FF2B5EF4-FFF2-40B4-BE49-F238E27FC236}">
                <a16:creationId xmlns:a16="http://schemas.microsoft.com/office/drawing/2014/main" id="{D6887E3A-CA1B-4483-B234-B8C7A292940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428" y="1735762"/>
            <a:ext cx="3564000" cy="1491392"/>
          </a:xfrm>
          <a:prstGeom prst="rect">
            <a:avLst/>
          </a:prstGeom>
        </p:spPr>
      </p:pic>
      <p:sp>
        <p:nvSpPr>
          <p:cNvPr id="12" name="Freeform 15">
            <a:extLst>
              <a:ext uri="{FF2B5EF4-FFF2-40B4-BE49-F238E27FC236}">
                <a16:creationId xmlns:a16="http://schemas.microsoft.com/office/drawing/2014/main" id="{CA4DD7F4-DADA-4AFA-B376-855D5688F9AA}"/>
              </a:ext>
            </a:extLst>
          </p:cNvPr>
          <p:cNvSpPr/>
          <p:nvPr userDrawn="1"/>
        </p:nvSpPr>
        <p:spPr>
          <a:xfrm rot="2732648">
            <a:off x="5449123" y="5336502"/>
            <a:ext cx="9382783" cy="2126264"/>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14">
            <a:extLst>
              <a:ext uri="{FF2B5EF4-FFF2-40B4-BE49-F238E27FC236}">
                <a16:creationId xmlns:a16="http://schemas.microsoft.com/office/drawing/2014/main" id="{F835AC1D-341E-4045-8477-9D454E6C6E98}"/>
              </a:ext>
            </a:extLst>
          </p:cNvPr>
          <p:cNvSpPr/>
          <p:nvPr userDrawn="1"/>
        </p:nvSpPr>
        <p:spPr>
          <a:xfrm rot="18922003">
            <a:off x="6959947" y="2623069"/>
            <a:ext cx="2967320" cy="672055"/>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13">
            <a:extLst>
              <a:ext uri="{FF2B5EF4-FFF2-40B4-BE49-F238E27FC236}">
                <a16:creationId xmlns:a16="http://schemas.microsoft.com/office/drawing/2014/main" id="{CC8E3DE4-EB20-4558-AEAD-158932BED5FB}"/>
              </a:ext>
            </a:extLst>
          </p:cNvPr>
          <p:cNvSpPr/>
          <p:nvPr userDrawn="1"/>
        </p:nvSpPr>
        <p:spPr>
          <a:xfrm rot="20876818">
            <a:off x="8599486" y="804861"/>
            <a:ext cx="5957887" cy="1349375"/>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6527A133-EC6E-485A-A201-636371DDC308}"/>
              </a:ext>
            </a:extLst>
          </p:cNvPr>
          <p:cNvSpPr txBox="1"/>
          <p:nvPr userDrawn="1"/>
        </p:nvSpPr>
        <p:spPr>
          <a:xfrm>
            <a:off x="538610" y="5619518"/>
            <a:ext cx="6000417" cy="369332"/>
          </a:xfrm>
          <a:prstGeom prst="rect">
            <a:avLst/>
          </a:prstGeom>
          <a:noFill/>
        </p:spPr>
        <p:txBody>
          <a:bodyPr wrap="square" lIns="0" tIns="0" rIns="0" bIns="0" rtlCol="0" anchor="ctr">
            <a:spAutoFit/>
          </a:bodyPr>
          <a:lstStyle/>
          <a:p>
            <a:pPr algn="l"/>
            <a:r>
              <a:rPr lang="en-GB" sz="1200" b="0" i="0" kern="1200" dirty="0">
                <a:solidFill>
                  <a:schemeClr val="tx1"/>
                </a:solidFill>
                <a:effectLst/>
                <a:latin typeface="+mn-lt"/>
                <a:ea typeface="+mn-ea"/>
                <a:cs typeface="+mn-cs"/>
              </a:rPr>
              <a:t> </a:t>
            </a:r>
            <a:r>
              <a:rPr lang="en-GB" sz="1200" b="0" i="0" u="none" strike="noStrike"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Creative Commons Attribution-ShareAlike 3.0 Unported License</a:t>
            </a:r>
            <a:r>
              <a:rPr lang="en-GB" sz="1200" b="0" i="0" u="none" strike="noStrike" kern="1200" baseline="0" dirty="0">
                <a:solidFill>
                  <a:schemeClr val="tx1"/>
                </a:solidFill>
                <a:effectLst/>
                <a:latin typeface="+mn-lt"/>
                <a:ea typeface="+mn-ea"/>
                <a:cs typeface="+mn-cs"/>
              </a:rPr>
              <a:t>  - </a:t>
            </a:r>
            <a:br>
              <a:rPr lang="en-GB" sz="1200" b="0" i="0" u="none" strike="noStrike" kern="1200" baseline="0" dirty="0">
                <a:solidFill>
                  <a:schemeClr val="tx1"/>
                </a:solidFill>
                <a:effectLst/>
                <a:latin typeface="+mn-lt"/>
                <a:ea typeface="+mn-ea"/>
                <a:cs typeface="+mn-cs"/>
              </a:rPr>
            </a:br>
            <a:r>
              <a:rPr lang="en-GB" sz="1200" b="0" i="0" u="none" strike="noStrike" kern="1200" baseline="0" dirty="0">
                <a:solidFill>
                  <a:schemeClr val="tx1"/>
                </a:solidFill>
                <a:effectLst/>
                <a:latin typeface="+mn-lt"/>
                <a:ea typeface="+mn-ea"/>
                <a:cs typeface="+mn-cs"/>
              </a:rPr>
              <a:t>you may use and share this file, but please attribute it to </a:t>
            </a:r>
            <a:r>
              <a:rPr lang="en-GB" sz="1200" b="0" i="0" u="none" strike="noStrike" kern="1200" baseline="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thepsc.co.uk</a:t>
            </a:r>
            <a:r>
              <a:rPr lang="en-GB" sz="1200" b="0" i="0" u="none" strike="noStrike" kern="1200" baseline="0" dirty="0">
                <a:solidFill>
                  <a:schemeClr val="tx1"/>
                </a:solidFill>
                <a:effectLst/>
                <a:latin typeface="+mn-lt"/>
                <a:ea typeface="+mn-ea"/>
                <a:cs typeface="+mn-cs"/>
              </a:rPr>
              <a:t>  </a:t>
            </a:r>
            <a:endParaRPr lang="en-GB" sz="1200" b="1" baseline="0" dirty="0">
              <a:solidFill>
                <a:schemeClr val="tx1"/>
              </a:solidFill>
            </a:endParaRPr>
          </a:p>
        </p:txBody>
      </p:sp>
      <p:pic>
        <p:nvPicPr>
          <p:cNvPr id="11" name="Picture 2">
            <a:extLst>
              <a:ext uri="{FF2B5EF4-FFF2-40B4-BE49-F238E27FC236}">
                <a16:creationId xmlns:a16="http://schemas.microsoft.com/office/drawing/2014/main" id="{08DAD2BF-6B15-4421-BAEE-5112D73A0B27}"/>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38610" y="6032021"/>
            <a:ext cx="633186" cy="2230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333057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ack Cover - Yellow">
    <p:bg>
      <p:bgPr>
        <a:solidFill>
          <a:schemeClr val="tx2"/>
        </a:solidFill>
        <a:effectLst/>
      </p:bgPr>
    </p:bg>
    <p:spTree>
      <p:nvGrpSpPr>
        <p:cNvPr id="1" name=""/>
        <p:cNvGrpSpPr/>
        <p:nvPr/>
      </p:nvGrpSpPr>
      <p:grpSpPr>
        <a:xfrm>
          <a:off x="0" y="0"/>
          <a:ext cx="0" cy="0"/>
          <a:chOff x="0" y="0"/>
          <a:chExt cx="0" cy="0"/>
        </a:xfrm>
      </p:grpSpPr>
      <p:sp>
        <p:nvSpPr>
          <p:cNvPr id="5" name="Freeform 15">
            <a:extLst>
              <a:ext uri="{FF2B5EF4-FFF2-40B4-BE49-F238E27FC236}">
                <a16:creationId xmlns:a16="http://schemas.microsoft.com/office/drawing/2014/main" id="{C5C0BDBF-6169-4374-B3C0-2CA3E818D015}"/>
              </a:ext>
            </a:extLst>
          </p:cNvPr>
          <p:cNvSpPr/>
          <p:nvPr userDrawn="1"/>
        </p:nvSpPr>
        <p:spPr>
          <a:xfrm rot="18900000">
            <a:off x="1041241" y="-1781834"/>
            <a:ext cx="18759424" cy="4248737"/>
          </a:xfrm>
          <a:custGeom>
            <a:avLst/>
            <a:gdLst>
              <a:gd name="connsiteX0" fmla="*/ 671512 w 5957887"/>
              <a:gd name="connsiteY0" fmla="*/ 0 h 1349375"/>
              <a:gd name="connsiteX1" fmla="*/ 671513 w 5957887"/>
              <a:gd name="connsiteY1" fmla="*/ 0 h 1349375"/>
              <a:gd name="connsiteX2" fmla="*/ 5957887 w 5957887"/>
              <a:gd name="connsiteY2" fmla="*/ 0 h 1349375"/>
              <a:gd name="connsiteX3" fmla="*/ 5957887 w 5957887"/>
              <a:gd name="connsiteY3" fmla="*/ 1349375 h 1349375"/>
              <a:gd name="connsiteX4" fmla="*/ 671512 w 5957887"/>
              <a:gd name="connsiteY4" fmla="*/ 1349375 h 1349375"/>
              <a:gd name="connsiteX5" fmla="*/ 671512 w 5957887"/>
              <a:gd name="connsiteY5" fmla="*/ 1343026 h 1349375"/>
              <a:gd name="connsiteX6" fmla="*/ 536180 w 5957887"/>
              <a:gd name="connsiteY6" fmla="*/ 1329383 h 1349375"/>
              <a:gd name="connsiteX7" fmla="*/ 0 w 5957887"/>
              <a:gd name="connsiteY7" fmla="*/ 671513 h 1349375"/>
              <a:gd name="connsiteX8" fmla="*/ 536180 w 5957887"/>
              <a:gd name="connsiteY8" fmla="*/ 13643 h 1349375"/>
              <a:gd name="connsiteX9" fmla="*/ 671512 w 5957887"/>
              <a:gd name="connsiteY9" fmla="*/ 0 h 1349375"/>
              <a:gd name="connsiteX0" fmla="*/ 671512 w 5957887"/>
              <a:gd name="connsiteY0" fmla="*/ 0 h 1349375"/>
              <a:gd name="connsiteX1" fmla="*/ 671513 w 5957887"/>
              <a:gd name="connsiteY1" fmla="*/ 0 h 1349375"/>
              <a:gd name="connsiteX2" fmla="*/ 5957887 w 5957887"/>
              <a:gd name="connsiteY2" fmla="*/ 0 h 1349375"/>
              <a:gd name="connsiteX3" fmla="*/ 5957887 w 5957887"/>
              <a:gd name="connsiteY3" fmla="*/ 1349375 h 1349375"/>
              <a:gd name="connsiteX4" fmla="*/ 671512 w 5957887"/>
              <a:gd name="connsiteY4" fmla="*/ 1349375 h 1349375"/>
              <a:gd name="connsiteX5" fmla="*/ 617862 w 5957887"/>
              <a:gd name="connsiteY5" fmla="*/ 1341176 h 1349375"/>
              <a:gd name="connsiteX6" fmla="*/ 536180 w 5957887"/>
              <a:gd name="connsiteY6" fmla="*/ 1329383 h 1349375"/>
              <a:gd name="connsiteX7" fmla="*/ 0 w 5957887"/>
              <a:gd name="connsiteY7" fmla="*/ 671513 h 1349375"/>
              <a:gd name="connsiteX8" fmla="*/ 536180 w 5957887"/>
              <a:gd name="connsiteY8" fmla="*/ 13643 h 1349375"/>
              <a:gd name="connsiteX9" fmla="*/ 671512 w 5957887"/>
              <a:gd name="connsiteY9" fmla="*/ 0 h 1349375"/>
              <a:gd name="connsiteX0" fmla="*/ 671512 w 5957887"/>
              <a:gd name="connsiteY0" fmla="*/ 0 h 1349375"/>
              <a:gd name="connsiteX1" fmla="*/ 671513 w 5957887"/>
              <a:gd name="connsiteY1" fmla="*/ 0 h 1349375"/>
              <a:gd name="connsiteX2" fmla="*/ 5957887 w 5957887"/>
              <a:gd name="connsiteY2" fmla="*/ 0 h 1349375"/>
              <a:gd name="connsiteX3" fmla="*/ 5957887 w 5957887"/>
              <a:gd name="connsiteY3" fmla="*/ 1349375 h 1349375"/>
              <a:gd name="connsiteX4" fmla="*/ 732562 w 5957887"/>
              <a:gd name="connsiteY4" fmla="*/ 1343825 h 1349375"/>
              <a:gd name="connsiteX5" fmla="*/ 617862 w 5957887"/>
              <a:gd name="connsiteY5" fmla="*/ 1341176 h 1349375"/>
              <a:gd name="connsiteX6" fmla="*/ 536180 w 5957887"/>
              <a:gd name="connsiteY6" fmla="*/ 1329383 h 1349375"/>
              <a:gd name="connsiteX7" fmla="*/ 0 w 5957887"/>
              <a:gd name="connsiteY7" fmla="*/ 671513 h 1349375"/>
              <a:gd name="connsiteX8" fmla="*/ 536180 w 5957887"/>
              <a:gd name="connsiteY8" fmla="*/ 13643 h 1349375"/>
              <a:gd name="connsiteX9" fmla="*/ 671512 w 5957887"/>
              <a:gd name="connsiteY9" fmla="*/ 0 h 1349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57887" h="1349375">
                <a:moveTo>
                  <a:pt x="671512" y="0"/>
                </a:moveTo>
                <a:lnTo>
                  <a:pt x="671513" y="0"/>
                </a:lnTo>
                <a:lnTo>
                  <a:pt x="5957887" y="0"/>
                </a:lnTo>
                <a:lnTo>
                  <a:pt x="5957887" y="1349375"/>
                </a:lnTo>
                <a:lnTo>
                  <a:pt x="732562" y="1343825"/>
                </a:lnTo>
                <a:lnTo>
                  <a:pt x="617862" y="1341176"/>
                </a:lnTo>
                <a:cubicBezTo>
                  <a:pt x="572751" y="1336628"/>
                  <a:pt x="581291" y="1333931"/>
                  <a:pt x="536180" y="1329383"/>
                </a:cubicBezTo>
                <a:cubicBezTo>
                  <a:pt x="230183" y="1266767"/>
                  <a:pt x="0" y="996021"/>
                  <a:pt x="0" y="671513"/>
                </a:cubicBezTo>
                <a:cubicBezTo>
                  <a:pt x="0" y="347005"/>
                  <a:pt x="230183" y="76259"/>
                  <a:pt x="536180" y="13643"/>
                </a:cubicBezTo>
                <a:lnTo>
                  <a:pt x="671512"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picture containing drawing&#10;&#10;Description automatically generated">
            <a:extLst>
              <a:ext uri="{FF2B5EF4-FFF2-40B4-BE49-F238E27FC236}">
                <a16:creationId xmlns:a16="http://schemas.microsoft.com/office/drawing/2014/main" id="{CD4B6C19-6617-48FB-BBEF-1E2502E1692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41133" y="3919326"/>
            <a:ext cx="2322000" cy="971664"/>
          </a:xfrm>
          <a:prstGeom prst="rect">
            <a:avLst/>
          </a:prstGeom>
        </p:spPr>
      </p:pic>
      <p:sp>
        <p:nvSpPr>
          <p:cNvPr id="15" name="TextBox 14">
            <a:extLst>
              <a:ext uri="{FF2B5EF4-FFF2-40B4-BE49-F238E27FC236}">
                <a16:creationId xmlns:a16="http://schemas.microsoft.com/office/drawing/2014/main" id="{95A01FB9-B326-43C2-9206-9BE19D6AC977}"/>
              </a:ext>
            </a:extLst>
          </p:cNvPr>
          <p:cNvSpPr txBox="1"/>
          <p:nvPr userDrawn="1"/>
        </p:nvSpPr>
        <p:spPr>
          <a:xfrm>
            <a:off x="80287" y="6265751"/>
            <a:ext cx="2098623" cy="338554"/>
          </a:xfrm>
          <a:prstGeom prst="rect">
            <a:avLst/>
          </a:prstGeom>
          <a:noFill/>
        </p:spPr>
        <p:txBody>
          <a:bodyPr wrap="square" rtlCol="0">
            <a:spAutoFit/>
          </a:bodyPr>
          <a:lstStyle/>
          <a:p>
            <a:pPr algn="ctr"/>
            <a:r>
              <a:rPr lang="en-US" sz="1600" b="0" i="0" dirty="0">
                <a:solidFill>
                  <a:schemeClr val="bg2"/>
                </a:solidFill>
                <a:latin typeface="+mn-lt"/>
                <a:hlinkClick r:id="rId3">
                  <a:extLst>
                    <a:ext uri="{A12FA001-AC4F-418D-AE19-62706E023703}">
                      <ahyp:hlinkClr xmlns:ahyp="http://schemas.microsoft.com/office/drawing/2018/hyperlinkcolor" val="tx"/>
                    </a:ext>
                  </a:extLst>
                </a:hlinkClick>
              </a:rPr>
              <a:t>thepsc.co.uk</a:t>
            </a:r>
            <a:r>
              <a:rPr lang="en-US" sz="1600" b="0" i="0" dirty="0">
                <a:solidFill>
                  <a:schemeClr val="bg2"/>
                </a:solidFill>
                <a:latin typeface="+mn-lt"/>
              </a:rPr>
              <a:t>    </a:t>
            </a:r>
          </a:p>
        </p:txBody>
      </p:sp>
    </p:spTree>
    <p:extLst>
      <p:ext uri="{BB962C8B-B14F-4D97-AF65-F5344CB8AC3E}">
        <p14:creationId xmlns:p14="http://schemas.microsoft.com/office/powerpoint/2010/main" val="169257272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www.thepsc.co.uk/" TargetMode="External"/><Relationship Id="rId3" Type="http://schemas.openxmlformats.org/officeDocument/2006/relationships/slideLayout" Target="../slideLayouts/slideLayout3.xml"/><Relationship Id="rId7" Type="http://schemas.openxmlformats.org/officeDocument/2006/relationships/hyperlink" Target="http://creativecommons.org/licenses/by-sa/3.0/deed.en_US"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A3D7DBD-12CA-4395-96BA-525435FE254E}"/>
              </a:ext>
            </a:extLst>
          </p:cNvPr>
          <p:cNvSpPr/>
          <p:nvPr userDrawn="1"/>
        </p:nvSpPr>
        <p:spPr>
          <a:xfrm>
            <a:off x="0" y="6021388"/>
            <a:ext cx="12192000" cy="8366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a:extLst>
              <a:ext uri="{FF2B5EF4-FFF2-40B4-BE49-F238E27FC236}">
                <a16:creationId xmlns:a16="http://schemas.microsoft.com/office/drawing/2014/main" id="{18EEF08C-5B28-414E-BF50-F3154101331C}"/>
              </a:ext>
            </a:extLst>
          </p:cNvPr>
          <p:cNvSpPr>
            <a:spLocks noGrp="1"/>
          </p:cNvSpPr>
          <p:nvPr>
            <p:ph type="title"/>
          </p:nvPr>
        </p:nvSpPr>
        <p:spPr>
          <a:xfrm>
            <a:off x="444200" y="512763"/>
            <a:ext cx="5220000" cy="1089529"/>
          </a:xfrm>
          <a:prstGeom prst="rect">
            <a:avLst/>
          </a:prstGeom>
        </p:spPr>
        <p:txBody>
          <a:bodyPr vert="horz" lIns="91440" tIns="45720" rIns="91440" bIns="45720" rtlCol="0" anchor="t" anchorCtr="0">
            <a:sp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35969D0-4C6C-416D-9ECA-28F07B6A918D}"/>
              </a:ext>
            </a:extLst>
          </p:cNvPr>
          <p:cNvSpPr>
            <a:spLocks noGrp="1"/>
          </p:cNvSpPr>
          <p:nvPr>
            <p:ph type="body" idx="1"/>
          </p:nvPr>
        </p:nvSpPr>
        <p:spPr>
          <a:xfrm>
            <a:off x="442913" y="2457260"/>
            <a:ext cx="4089600" cy="313932"/>
          </a:xfrm>
          <a:prstGeom prst="rect">
            <a:avLst/>
          </a:prstGeom>
        </p:spPr>
        <p:txBody>
          <a:bodyPr vert="horz" lIns="91440" tIns="45720" rIns="91440" bIns="45720" rtlCol="0" anchor="t" anchorCtr="0">
            <a:spAutoFit/>
          </a:bodyPr>
          <a:lstStyle/>
          <a:p>
            <a:pPr lvl="0"/>
            <a:r>
              <a:rPr lang="en-US" dirty="0"/>
              <a:t>Click to edit Master text styles</a:t>
            </a:r>
          </a:p>
        </p:txBody>
      </p:sp>
      <p:sp>
        <p:nvSpPr>
          <p:cNvPr id="6" name="Slide Number Placeholder 5">
            <a:extLst>
              <a:ext uri="{FF2B5EF4-FFF2-40B4-BE49-F238E27FC236}">
                <a16:creationId xmlns:a16="http://schemas.microsoft.com/office/drawing/2014/main" id="{9277556D-57B4-4229-B29B-9E78DC09C7DE}"/>
              </a:ext>
            </a:extLst>
          </p:cNvPr>
          <p:cNvSpPr>
            <a:spLocks noGrp="1"/>
          </p:cNvSpPr>
          <p:nvPr>
            <p:ph type="sldNum" sz="quarter" idx="4"/>
          </p:nvPr>
        </p:nvSpPr>
        <p:spPr>
          <a:xfrm>
            <a:off x="11219290" y="6307278"/>
            <a:ext cx="540000" cy="246221"/>
          </a:xfrm>
          <a:prstGeom prst="rect">
            <a:avLst/>
          </a:prstGeom>
        </p:spPr>
        <p:txBody>
          <a:bodyPr vert="horz" wrap="square" lIns="91440" tIns="45720" rIns="91440" bIns="45720" rtlCol="0" anchor="ctr">
            <a:spAutoFit/>
          </a:bodyPr>
          <a:lstStyle>
            <a:lvl1pPr algn="r">
              <a:defRPr sz="1000">
                <a:solidFill>
                  <a:schemeClr val="tx1"/>
                </a:solidFill>
              </a:defRPr>
            </a:lvl1pPr>
          </a:lstStyle>
          <a:p>
            <a:fld id="{F41FD34E-1804-4A56-9814-F21504CF5C20}" type="slidenum">
              <a:rPr lang="en-GB" smtClean="0"/>
              <a:pPr/>
              <a:t>‹#›</a:t>
            </a:fld>
            <a:endParaRPr lang="en-GB"/>
          </a:p>
        </p:txBody>
      </p:sp>
      <p:pic>
        <p:nvPicPr>
          <p:cNvPr id="8" name="Picture 7" descr="A picture containing drawing, food&#10;&#10;Description automatically generated">
            <a:extLst>
              <a:ext uri="{FF2B5EF4-FFF2-40B4-BE49-F238E27FC236}">
                <a16:creationId xmlns:a16="http://schemas.microsoft.com/office/drawing/2014/main" id="{60816EA3-F5D6-4018-8E54-EC586FC466DE}"/>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a:stretch/>
        </p:blipFill>
        <p:spPr>
          <a:xfrm>
            <a:off x="508933" y="6322762"/>
            <a:ext cx="1098000" cy="231157"/>
          </a:xfrm>
          <a:prstGeom prst="rect">
            <a:avLst/>
          </a:prstGeom>
        </p:spPr>
      </p:pic>
      <p:sp>
        <p:nvSpPr>
          <p:cNvPr id="11" name="TextBox 10">
            <a:extLst>
              <a:ext uri="{FF2B5EF4-FFF2-40B4-BE49-F238E27FC236}">
                <a16:creationId xmlns:a16="http://schemas.microsoft.com/office/drawing/2014/main" id="{896CCA77-8D1F-4659-9760-CEBDA6F47F1C}"/>
              </a:ext>
            </a:extLst>
          </p:cNvPr>
          <p:cNvSpPr txBox="1"/>
          <p:nvPr userDrawn="1"/>
        </p:nvSpPr>
        <p:spPr>
          <a:xfrm>
            <a:off x="2913212" y="6315229"/>
            <a:ext cx="4156075" cy="246221"/>
          </a:xfrm>
          <a:prstGeom prst="rect">
            <a:avLst/>
          </a:prstGeom>
          <a:noFill/>
        </p:spPr>
        <p:txBody>
          <a:bodyPr wrap="square" lIns="0" tIns="0" rIns="0" bIns="0" rtlCol="0" anchor="ctr">
            <a:spAutoFit/>
          </a:bodyPr>
          <a:lstStyle/>
          <a:p>
            <a:pPr algn="l"/>
            <a:r>
              <a:rPr lang="en-GB" sz="800" b="0" i="0" kern="1200" dirty="0">
                <a:solidFill>
                  <a:schemeClr val="tx1"/>
                </a:solidFill>
                <a:effectLst/>
                <a:latin typeface="+mn-lt"/>
                <a:ea typeface="+mn-ea"/>
                <a:cs typeface="+mn-cs"/>
              </a:rPr>
              <a:t> </a:t>
            </a:r>
            <a:r>
              <a:rPr lang="en-GB" sz="800" b="0" i="0" u="none" strike="noStrike" kern="1200" dirty="0">
                <a:solidFill>
                  <a:schemeClr val="tx1"/>
                </a:solidFill>
                <a:effectLst/>
                <a:latin typeface="+mn-lt"/>
                <a:ea typeface="+mn-ea"/>
                <a:cs typeface="+mn-cs"/>
                <a:hlinkClick r:id="rId7"/>
              </a:rPr>
              <a:t>Creative Commons Attribution-ShareAlike 3.0 Unported License</a:t>
            </a:r>
            <a:r>
              <a:rPr lang="en-GB" sz="800" b="0" i="0" u="none" strike="noStrike" kern="1200" baseline="0" dirty="0">
                <a:solidFill>
                  <a:schemeClr val="tx1"/>
                </a:solidFill>
                <a:effectLst/>
                <a:latin typeface="+mn-lt"/>
                <a:ea typeface="+mn-ea"/>
                <a:cs typeface="+mn-cs"/>
              </a:rPr>
              <a:t>  - </a:t>
            </a:r>
            <a:br>
              <a:rPr lang="en-GB" sz="800" b="0" i="0" u="none" strike="noStrike" kern="1200" baseline="0" dirty="0">
                <a:solidFill>
                  <a:schemeClr val="tx1"/>
                </a:solidFill>
                <a:effectLst/>
                <a:latin typeface="+mn-lt"/>
                <a:ea typeface="+mn-ea"/>
                <a:cs typeface="+mn-cs"/>
              </a:rPr>
            </a:br>
            <a:r>
              <a:rPr lang="en-GB" sz="800" b="0" i="0" u="none" strike="noStrike" kern="1200" baseline="0" dirty="0">
                <a:solidFill>
                  <a:schemeClr val="tx1"/>
                </a:solidFill>
                <a:effectLst/>
                <a:latin typeface="+mn-lt"/>
                <a:ea typeface="+mn-ea"/>
                <a:cs typeface="+mn-cs"/>
              </a:rPr>
              <a:t>you may use and share this file, but please attribute it to </a:t>
            </a:r>
            <a:r>
              <a:rPr lang="en-GB" sz="800" b="0" i="0" u="none" strike="noStrike" kern="1200" baseline="0" dirty="0">
                <a:solidFill>
                  <a:schemeClr val="tx1"/>
                </a:solidFill>
                <a:effectLst/>
                <a:latin typeface="+mn-lt"/>
                <a:ea typeface="+mn-ea"/>
                <a:cs typeface="+mn-cs"/>
                <a:hlinkClick r:id="rId8"/>
              </a:rPr>
              <a:t>thepsc.co.uk</a:t>
            </a:r>
            <a:r>
              <a:rPr lang="en-GB" sz="800" b="0" i="0" u="none" strike="noStrike" kern="1200" baseline="0" dirty="0">
                <a:solidFill>
                  <a:schemeClr val="tx1"/>
                </a:solidFill>
                <a:effectLst/>
                <a:latin typeface="+mn-lt"/>
                <a:ea typeface="+mn-ea"/>
                <a:cs typeface="+mn-cs"/>
              </a:rPr>
              <a:t>  </a:t>
            </a:r>
            <a:endParaRPr lang="en-GB" sz="800" b="1" baseline="0" dirty="0"/>
          </a:p>
        </p:txBody>
      </p:sp>
      <p:pic>
        <p:nvPicPr>
          <p:cNvPr id="12" name="Picture 2">
            <a:extLst>
              <a:ext uri="{FF2B5EF4-FFF2-40B4-BE49-F238E27FC236}">
                <a16:creationId xmlns:a16="http://schemas.microsoft.com/office/drawing/2014/main" id="{259CFF72-3967-4509-85AC-EB6E8F138832}"/>
              </a:ext>
            </a:extLst>
          </p:cNvPr>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2063750" y="6324094"/>
            <a:ext cx="633186" cy="2230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3360590"/>
      </p:ext>
    </p:extLst>
  </p:cSld>
  <p:clrMap bg1="lt1" tx1="dk1" bg2="lt2" tx2="dk2" accent1="accent1" accent2="accent2" accent3="accent3" accent4="accent4" accent5="accent5" accent6="accent6" hlink="hlink" folHlink="folHlink"/>
  <p:sldLayoutIdLst>
    <p:sldLayoutId id="2147483650" r:id="rId1"/>
    <p:sldLayoutId id="2147483661" r:id="rId2"/>
    <p:sldLayoutId id="2147483649" r:id="rId3"/>
    <p:sldLayoutId id="2147483660" r:id="rId4"/>
  </p:sldLayoutIdLst>
  <p:hf hdr="0" ftr="0" dt="0"/>
  <p:txStyles>
    <p:titleStyle>
      <a:lvl1pPr algn="l" defTabSz="914400" rtl="0" eaLnBrk="1" latinLnBrk="0" hangingPunct="1">
        <a:lnSpc>
          <a:spcPct val="90000"/>
        </a:lnSpc>
        <a:spcBef>
          <a:spcPts val="1000"/>
        </a:spcBef>
        <a:buNone/>
        <a:defRPr sz="3600" kern="1200">
          <a:solidFill>
            <a:schemeClr val="tx2"/>
          </a:solidFill>
          <a:latin typeface="+mj-lt"/>
          <a:ea typeface="+mj-ea"/>
          <a:cs typeface="+mj-cs"/>
        </a:defRPr>
      </a:lvl1pPr>
    </p:titleStyle>
    <p:bodyStyle>
      <a:lvl1pPr marL="288000" indent="-288000" algn="l" defTabSz="914400" rtl="0" eaLnBrk="1" latinLnBrk="0" hangingPunct="1">
        <a:lnSpc>
          <a:spcPct val="9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 userDrawn="1">
          <p15:clr>
            <a:srgbClr val="F26B43"/>
          </p15:clr>
        </p15:guide>
        <p15:guide id="2" pos="3840" userDrawn="1">
          <p15:clr>
            <a:srgbClr val="F26B43"/>
          </p15:clr>
        </p15:guide>
        <p15:guide id="3" pos="325" userDrawn="1">
          <p15:clr>
            <a:srgbClr val="F26B43"/>
          </p15:clr>
        </p15:guide>
        <p15:guide id="4" pos="279" userDrawn="1">
          <p15:clr>
            <a:srgbClr val="F26B43"/>
          </p15:clr>
        </p15:guide>
        <p15:guide id="5" pos="7355" userDrawn="1">
          <p15:clr>
            <a:srgbClr val="F26B43"/>
          </p15:clr>
        </p15:guide>
        <p15:guide id="6" pos="7401" userDrawn="1">
          <p15:clr>
            <a:srgbClr val="F26B43"/>
          </p15:clr>
        </p15:guide>
        <p15:guide id="7" pos="1300" userDrawn="1">
          <p15:clr>
            <a:srgbClr val="F26B43"/>
          </p15:clr>
        </p15:guide>
        <p15:guide id="8" pos="3522" userDrawn="1">
          <p15:clr>
            <a:srgbClr val="F26B43"/>
          </p15:clr>
        </p15:guide>
        <p15:guide id="9" pos="3568" userDrawn="1">
          <p15:clr>
            <a:srgbClr val="F26B43"/>
          </p15:clr>
        </p15:guide>
        <p15:guide id="10" pos="4112" userDrawn="1">
          <p15:clr>
            <a:srgbClr val="F26B43"/>
          </p15:clr>
        </p15:guide>
        <p15:guide id="11" pos="4158" userDrawn="1">
          <p15:clr>
            <a:srgbClr val="F26B43"/>
          </p15:clr>
        </p15:guide>
        <p15:guide id="12" orient="horz" pos="1888" userDrawn="1">
          <p15:clr>
            <a:srgbClr val="F26B43"/>
          </p15:clr>
        </p15:guide>
        <p15:guide id="13" orient="horz" pos="2251" userDrawn="1">
          <p15:clr>
            <a:srgbClr val="F26B43"/>
          </p15:clr>
        </p15:guide>
        <p15:guide id="14" orient="horz" pos="2432" userDrawn="1">
          <p15:clr>
            <a:srgbClr val="F26B43"/>
          </p15:clr>
        </p15:guide>
        <p15:guide id="15" orient="horz" pos="379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hepsc.co.uk/capability-buildi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A0981-3638-4E17-95BB-A5ABFE8249B5}"/>
              </a:ext>
            </a:extLst>
          </p:cNvPr>
          <p:cNvSpPr>
            <a:spLocks noGrp="1"/>
          </p:cNvSpPr>
          <p:nvPr>
            <p:ph type="ctrTitle"/>
          </p:nvPr>
        </p:nvSpPr>
        <p:spPr>
          <a:xfrm>
            <a:off x="448459" y="3259252"/>
            <a:ext cx="5142715" cy="1546577"/>
          </a:xfrm>
        </p:spPr>
        <p:txBody>
          <a:bodyPr/>
          <a:lstStyle/>
          <a:p>
            <a:r>
              <a:rPr lang="en-GB" dirty="0"/>
              <a:t>Issue Prioritisation Matrix – Guidance and Template</a:t>
            </a:r>
          </a:p>
        </p:txBody>
      </p:sp>
      <p:sp>
        <p:nvSpPr>
          <p:cNvPr id="4" name="Slide Number Placeholder 3">
            <a:extLst>
              <a:ext uri="{FF2B5EF4-FFF2-40B4-BE49-F238E27FC236}">
                <a16:creationId xmlns:a16="http://schemas.microsoft.com/office/drawing/2014/main" id="{6643484E-8F83-492F-BD16-99B786361F39}"/>
              </a:ext>
            </a:extLst>
          </p:cNvPr>
          <p:cNvSpPr>
            <a:spLocks noGrp="1"/>
          </p:cNvSpPr>
          <p:nvPr>
            <p:ph type="sldNum" sz="quarter" idx="12"/>
          </p:nvPr>
        </p:nvSpPr>
        <p:spPr/>
        <p:txBody>
          <a:bodyPr/>
          <a:lstStyle/>
          <a:p>
            <a:fld id="{F41FD34E-1804-4A56-9814-F21504CF5C20}" type="slidenum">
              <a:rPr lang="en-GB" smtClean="0"/>
              <a:t>1</a:t>
            </a:fld>
            <a:endParaRPr lang="en-GB" dirty="0"/>
          </a:p>
        </p:txBody>
      </p:sp>
      <p:sp>
        <p:nvSpPr>
          <p:cNvPr id="6" name="Subtitle 5">
            <a:extLst>
              <a:ext uri="{FF2B5EF4-FFF2-40B4-BE49-F238E27FC236}">
                <a16:creationId xmlns:a16="http://schemas.microsoft.com/office/drawing/2014/main" id="{4860CC4C-F9E7-473B-86F6-7864BA5F8C5B}"/>
              </a:ext>
            </a:extLst>
          </p:cNvPr>
          <p:cNvSpPr>
            <a:spLocks noGrp="1"/>
          </p:cNvSpPr>
          <p:nvPr>
            <p:ph type="subTitle" idx="1"/>
          </p:nvPr>
        </p:nvSpPr>
        <p:spPr/>
        <p:txBody>
          <a:bodyPr/>
          <a:lstStyle/>
          <a:p>
            <a:r>
              <a:rPr lang="en-US"/>
              <a:t>Capability </a:t>
            </a:r>
            <a:r>
              <a:rPr lang="en-US" dirty="0"/>
              <a:t>Building</a:t>
            </a:r>
            <a:endParaRPr lang="en-GB" dirty="0"/>
          </a:p>
        </p:txBody>
      </p:sp>
    </p:spTree>
    <p:extLst>
      <p:ext uri="{BB962C8B-B14F-4D97-AF65-F5344CB8AC3E}">
        <p14:creationId xmlns:p14="http://schemas.microsoft.com/office/powerpoint/2010/main" val="1751063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B79A7AC-DD6E-4F1F-84F1-F8DE98F6BBB5}"/>
              </a:ext>
            </a:extLst>
          </p:cNvPr>
          <p:cNvSpPr>
            <a:spLocks noGrp="1"/>
          </p:cNvSpPr>
          <p:nvPr>
            <p:ph type="sldNum" sz="quarter" idx="12"/>
          </p:nvPr>
        </p:nvSpPr>
        <p:spPr/>
        <p:txBody>
          <a:bodyPr/>
          <a:lstStyle/>
          <a:p>
            <a:fld id="{F41FD34E-1804-4A56-9814-F21504CF5C20}" type="slidenum">
              <a:rPr lang="en-GB" smtClean="0"/>
              <a:pPr/>
              <a:t>2</a:t>
            </a:fld>
            <a:endParaRPr lang="en-GB" dirty="0"/>
          </a:p>
        </p:txBody>
      </p:sp>
      <p:graphicFrame>
        <p:nvGraphicFramePr>
          <p:cNvPr id="4" name="Table 29">
            <a:extLst>
              <a:ext uri="{FF2B5EF4-FFF2-40B4-BE49-F238E27FC236}">
                <a16:creationId xmlns:a16="http://schemas.microsoft.com/office/drawing/2014/main" id="{010EC9F6-9D31-4709-9329-4FCEA2AD73E3}"/>
              </a:ext>
            </a:extLst>
          </p:cNvPr>
          <p:cNvGraphicFramePr>
            <a:graphicFrameLocks noGrp="1"/>
          </p:cNvGraphicFramePr>
          <p:nvPr>
            <p:extLst>
              <p:ext uri="{D42A27DB-BD31-4B8C-83A1-F6EECF244321}">
                <p14:modId xmlns:p14="http://schemas.microsoft.com/office/powerpoint/2010/main" val="1030485515"/>
              </p:ext>
            </p:extLst>
          </p:nvPr>
        </p:nvGraphicFramePr>
        <p:xfrm>
          <a:off x="2066924" y="1374630"/>
          <a:ext cx="7327240" cy="4736286"/>
        </p:xfrm>
        <a:graphic>
          <a:graphicData uri="http://schemas.openxmlformats.org/drawingml/2006/table">
            <a:tbl>
              <a:tblPr firstRow="1" bandRow="1">
                <a:tableStyleId>{2D5ABB26-0587-4C30-8999-92F81FD0307C}</a:tableStyleId>
              </a:tblPr>
              <a:tblGrid>
                <a:gridCol w="429064">
                  <a:extLst>
                    <a:ext uri="{9D8B030D-6E8A-4147-A177-3AD203B41FA5}">
                      <a16:colId xmlns:a16="http://schemas.microsoft.com/office/drawing/2014/main" val="4146545563"/>
                    </a:ext>
                  </a:extLst>
                </a:gridCol>
                <a:gridCol w="819772">
                  <a:extLst>
                    <a:ext uri="{9D8B030D-6E8A-4147-A177-3AD203B41FA5}">
                      <a16:colId xmlns:a16="http://schemas.microsoft.com/office/drawing/2014/main" val="24718797"/>
                    </a:ext>
                  </a:extLst>
                </a:gridCol>
                <a:gridCol w="3039202">
                  <a:extLst>
                    <a:ext uri="{9D8B030D-6E8A-4147-A177-3AD203B41FA5}">
                      <a16:colId xmlns:a16="http://schemas.microsoft.com/office/drawing/2014/main" val="4256224478"/>
                    </a:ext>
                  </a:extLst>
                </a:gridCol>
                <a:gridCol w="3039202">
                  <a:extLst>
                    <a:ext uri="{9D8B030D-6E8A-4147-A177-3AD203B41FA5}">
                      <a16:colId xmlns:a16="http://schemas.microsoft.com/office/drawing/2014/main" val="2713211168"/>
                    </a:ext>
                  </a:extLst>
                </a:gridCol>
              </a:tblGrid>
              <a:tr h="1981072">
                <a:tc rowSpan="2">
                  <a:txBody>
                    <a:bodyPr/>
                    <a:lstStyle/>
                    <a:p>
                      <a:pPr algn="ctr"/>
                      <a:r>
                        <a:rPr lang="en-GB" b="1" dirty="0"/>
                        <a:t>Impact</a:t>
                      </a:r>
                    </a:p>
                  </a:txBody>
                  <a:tcPr vert="vert270" anchor="ctr"/>
                </a:tc>
                <a:tc>
                  <a:txBody>
                    <a:bodyPr/>
                    <a:lstStyle/>
                    <a:p>
                      <a:pPr algn="ctr"/>
                      <a:r>
                        <a:rPr lang="en-GB" dirty="0"/>
                        <a:t>High</a:t>
                      </a:r>
                    </a:p>
                  </a:txBody>
                  <a:tcPr anchor="ctr">
                    <a:lnR w="12700" cap="flat" cmpd="sng" algn="ctr">
                      <a:solidFill>
                        <a:schemeClr val="tx1"/>
                      </a:solidFill>
                      <a:prstDash val="solid"/>
                      <a:round/>
                      <a:headEnd type="none" w="med" len="med"/>
                      <a:tailEnd type="none" w="med" len="med"/>
                    </a:lnR>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4993921"/>
                  </a:ext>
                </a:extLst>
              </a:tr>
              <a:tr h="1981072">
                <a:tc vMerge="1">
                  <a:txBody>
                    <a:bodyPr/>
                    <a:lstStyle/>
                    <a:p>
                      <a:endParaRPr lang="en-GB" dirty="0"/>
                    </a:p>
                  </a:txBody>
                  <a:tcPr/>
                </a:tc>
                <a:tc>
                  <a:txBody>
                    <a:bodyPr/>
                    <a:lstStyle/>
                    <a:p>
                      <a:pPr algn="ctr"/>
                      <a:r>
                        <a:rPr lang="en-GB" dirty="0"/>
                        <a:t>Low</a:t>
                      </a:r>
                    </a:p>
                  </a:txBody>
                  <a:tcPr anchor="ctr">
                    <a:lnR w="12700" cap="flat" cmpd="sng" algn="ctr">
                      <a:solidFill>
                        <a:schemeClr val="tx1"/>
                      </a:solidFill>
                      <a:prstDash val="solid"/>
                      <a:round/>
                      <a:headEnd type="none" w="med" len="med"/>
                      <a:tailEnd type="none" w="med" len="med"/>
                    </a:lnR>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2503998"/>
                  </a:ext>
                </a:extLst>
              </a:tr>
              <a:tr h="387071">
                <a:tc>
                  <a:txBody>
                    <a:bodyPr/>
                    <a:lstStyle/>
                    <a:p>
                      <a:endParaRPr lang="en-GB" dirty="0"/>
                    </a:p>
                  </a:txBody>
                  <a:tcPr/>
                </a:tc>
                <a:tc>
                  <a:txBody>
                    <a:bodyPr/>
                    <a:lstStyle/>
                    <a:p>
                      <a:endParaRPr lang="en-GB" dirty="0"/>
                    </a:p>
                  </a:txBody>
                  <a:tcPr/>
                </a:tc>
                <a:tc>
                  <a:txBody>
                    <a:bodyPr/>
                    <a:lstStyle/>
                    <a:p>
                      <a:pPr algn="ctr"/>
                      <a:r>
                        <a:rPr lang="en-GB" dirty="0"/>
                        <a:t>Low</a:t>
                      </a:r>
                    </a:p>
                  </a:txBody>
                  <a:tcPr anchor="ctr">
                    <a:lnT w="12700" cap="flat" cmpd="sng" algn="ctr">
                      <a:solidFill>
                        <a:schemeClr val="tx1"/>
                      </a:solidFill>
                      <a:prstDash val="solid"/>
                      <a:round/>
                      <a:headEnd type="none" w="med" len="med"/>
                      <a:tailEnd type="none" w="med" len="med"/>
                    </a:lnT>
                  </a:tcPr>
                </a:tc>
                <a:tc>
                  <a:txBody>
                    <a:bodyPr/>
                    <a:lstStyle/>
                    <a:p>
                      <a:pPr algn="ctr"/>
                      <a:r>
                        <a:rPr lang="en-GB" dirty="0"/>
                        <a:t>High</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87876739"/>
                  </a:ext>
                </a:extLst>
              </a:tr>
              <a:tr h="387071">
                <a:tc>
                  <a:txBody>
                    <a:bodyPr/>
                    <a:lstStyle/>
                    <a:p>
                      <a:endParaRPr lang="en-GB" dirty="0"/>
                    </a:p>
                  </a:txBody>
                  <a:tcPr/>
                </a:tc>
                <a:tc>
                  <a:txBody>
                    <a:bodyPr/>
                    <a:lstStyle/>
                    <a:p>
                      <a:endParaRPr lang="en-GB" dirty="0"/>
                    </a:p>
                  </a:txBody>
                  <a:tcPr/>
                </a:tc>
                <a:tc gridSpan="2">
                  <a:txBody>
                    <a:bodyPr/>
                    <a:lstStyle/>
                    <a:p>
                      <a:pPr algn="ctr"/>
                      <a:r>
                        <a:rPr lang="en-GB" b="1" dirty="0"/>
                        <a:t>Level of control</a:t>
                      </a:r>
                    </a:p>
                  </a:txBody>
                  <a:tcPr anchor="ctr"/>
                </a:tc>
                <a:tc hMerge="1">
                  <a:txBody>
                    <a:bodyPr/>
                    <a:lstStyle/>
                    <a:p>
                      <a:endParaRPr lang="en-GB" dirty="0"/>
                    </a:p>
                  </a:txBody>
                  <a:tcPr/>
                </a:tc>
                <a:extLst>
                  <a:ext uri="{0D108BD9-81ED-4DB2-BD59-A6C34878D82A}">
                    <a16:rowId xmlns:a16="http://schemas.microsoft.com/office/drawing/2014/main" val="814341740"/>
                  </a:ext>
                </a:extLst>
              </a:tr>
            </a:tbl>
          </a:graphicData>
        </a:graphic>
      </p:graphicFrame>
      <p:sp>
        <p:nvSpPr>
          <p:cNvPr id="3" name="Title 6">
            <a:extLst>
              <a:ext uri="{FF2B5EF4-FFF2-40B4-BE49-F238E27FC236}">
                <a16:creationId xmlns:a16="http://schemas.microsoft.com/office/drawing/2014/main" id="{9A700B3F-8373-9237-7D8F-B219FF0D9C09}"/>
              </a:ext>
            </a:extLst>
          </p:cNvPr>
          <p:cNvSpPr txBox="1">
            <a:spLocks/>
          </p:cNvSpPr>
          <p:nvPr/>
        </p:nvSpPr>
        <p:spPr>
          <a:xfrm>
            <a:off x="529545" y="528306"/>
            <a:ext cx="6437312" cy="480131"/>
          </a:xfrm>
          <a:prstGeom prst="rect">
            <a:avLst/>
          </a:prstGeom>
        </p:spPr>
        <p:txBody>
          <a:bodyPr vert="horz" lIns="91440" tIns="45720" rIns="91440" bIns="45720" rtlCol="0" anchor="t" anchorCtr="0">
            <a:spAutoFit/>
          </a:bodyPr>
          <a:lstStyle>
            <a:lvl1pPr algn="l" defTabSz="914400" rtl="0" eaLnBrk="1" latinLnBrk="0" hangingPunct="1">
              <a:lnSpc>
                <a:spcPct val="90000"/>
              </a:lnSpc>
              <a:spcBef>
                <a:spcPts val="1000"/>
              </a:spcBef>
              <a:buNone/>
              <a:defRPr sz="3600" kern="1200">
                <a:solidFill>
                  <a:schemeClr val="tx2"/>
                </a:solidFill>
                <a:latin typeface="+mj-lt"/>
                <a:ea typeface="+mj-ea"/>
                <a:cs typeface="+mj-cs"/>
              </a:defRPr>
            </a:lvl1pPr>
          </a:lstStyle>
          <a:p>
            <a:r>
              <a:rPr lang="en-US" sz="2800" b="1" dirty="0"/>
              <a:t>Issue Prioritisation Matrix</a:t>
            </a:r>
            <a:endParaRPr lang="en-GB" sz="2800" b="1" dirty="0"/>
          </a:p>
        </p:txBody>
      </p:sp>
      <p:sp>
        <p:nvSpPr>
          <p:cNvPr id="5" name="Title 6">
            <a:extLst>
              <a:ext uri="{FF2B5EF4-FFF2-40B4-BE49-F238E27FC236}">
                <a16:creationId xmlns:a16="http://schemas.microsoft.com/office/drawing/2014/main" id="{4C79F86D-DD8C-20B8-BECB-7703D5DBAC20}"/>
              </a:ext>
            </a:extLst>
          </p:cNvPr>
          <p:cNvSpPr txBox="1">
            <a:spLocks/>
          </p:cNvSpPr>
          <p:nvPr/>
        </p:nvSpPr>
        <p:spPr>
          <a:xfrm>
            <a:off x="529545" y="988424"/>
            <a:ext cx="5652443" cy="342914"/>
          </a:xfrm>
          <a:prstGeom prst="rect">
            <a:avLst/>
          </a:prstGeom>
        </p:spPr>
        <p:txBody>
          <a:bodyPr vert="horz" lIns="91440" tIns="45720" rIns="91440" bIns="45720" rtlCol="0" anchor="t" anchorCtr="0">
            <a:spAutoFit/>
          </a:bodyPr>
          <a:lstStyle>
            <a:lvl1pPr algn="l" defTabSz="914400" rtl="0" eaLnBrk="1" latinLnBrk="0" hangingPunct="1">
              <a:lnSpc>
                <a:spcPct val="90000"/>
              </a:lnSpc>
              <a:spcBef>
                <a:spcPts val="1000"/>
              </a:spcBef>
              <a:buNone/>
              <a:defRPr sz="3600" kern="1200">
                <a:solidFill>
                  <a:schemeClr val="tx2"/>
                </a:solidFill>
                <a:latin typeface="+mj-lt"/>
                <a:ea typeface="+mj-ea"/>
                <a:cs typeface="+mj-cs"/>
              </a:defRPr>
            </a:lvl1pPr>
          </a:lstStyle>
          <a:p>
            <a:r>
              <a:rPr lang="en-US" sz="1800" dirty="0">
                <a:solidFill>
                  <a:schemeClr val="tx1"/>
                </a:solidFill>
              </a:rPr>
              <a:t>Template</a:t>
            </a:r>
            <a:endParaRPr lang="en-GB" sz="1800" dirty="0">
              <a:solidFill>
                <a:schemeClr val="tx1"/>
              </a:solidFill>
            </a:endParaRPr>
          </a:p>
        </p:txBody>
      </p:sp>
      <p:sp>
        <p:nvSpPr>
          <p:cNvPr id="10" name="Oval 9">
            <a:extLst>
              <a:ext uri="{FF2B5EF4-FFF2-40B4-BE49-F238E27FC236}">
                <a16:creationId xmlns:a16="http://schemas.microsoft.com/office/drawing/2014/main" id="{B6A09CDD-8D20-8E28-109A-8FB68490DFBD}"/>
              </a:ext>
            </a:extLst>
          </p:cNvPr>
          <p:cNvSpPr/>
          <p:nvPr/>
        </p:nvSpPr>
        <p:spPr>
          <a:xfrm>
            <a:off x="3838575" y="1841243"/>
            <a:ext cx="144000" cy="144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600" dirty="0">
              <a:solidFill>
                <a:schemeClr val="tx1"/>
              </a:solidFill>
            </a:endParaRPr>
          </a:p>
        </p:txBody>
      </p:sp>
      <p:sp>
        <p:nvSpPr>
          <p:cNvPr id="11" name="TextBox 10">
            <a:extLst>
              <a:ext uri="{FF2B5EF4-FFF2-40B4-BE49-F238E27FC236}">
                <a16:creationId xmlns:a16="http://schemas.microsoft.com/office/drawing/2014/main" id="{C29312CC-31EA-ED36-5E06-60A9F948565D}"/>
              </a:ext>
            </a:extLst>
          </p:cNvPr>
          <p:cNvSpPr txBox="1"/>
          <p:nvPr/>
        </p:nvSpPr>
        <p:spPr>
          <a:xfrm>
            <a:off x="4098214" y="1760836"/>
            <a:ext cx="1559636" cy="342914"/>
          </a:xfrm>
          <a:prstGeom prst="rect">
            <a:avLst/>
          </a:prstGeom>
          <a:noFill/>
        </p:spPr>
        <p:txBody>
          <a:bodyPr wrap="square" lIns="36000" tIns="36000" rIns="36000" bIns="36000" rtlCol="0">
            <a:noAutofit/>
          </a:bodyPr>
          <a:lstStyle/>
          <a:p>
            <a:pPr algn="l"/>
            <a:r>
              <a:rPr lang="en-US" sz="1400" dirty="0">
                <a:solidFill>
                  <a:schemeClr val="tx2"/>
                </a:solidFill>
              </a:rPr>
              <a:t>Possible action 1</a:t>
            </a:r>
            <a:endParaRPr lang="en-GB" sz="1600" dirty="0">
              <a:solidFill>
                <a:schemeClr val="tx2"/>
              </a:solidFill>
            </a:endParaRPr>
          </a:p>
        </p:txBody>
      </p:sp>
      <p:sp>
        <p:nvSpPr>
          <p:cNvPr id="12" name="Oval 11">
            <a:extLst>
              <a:ext uri="{FF2B5EF4-FFF2-40B4-BE49-F238E27FC236}">
                <a16:creationId xmlns:a16="http://schemas.microsoft.com/office/drawing/2014/main" id="{DF1FCD11-AE12-842E-CFE1-007B47DD5EF6}"/>
              </a:ext>
            </a:extLst>
          </p:cNvPr>
          <p:cNvSpPr/>
          <p:nvPr/>
        </p:nvSpPr>
        <p:spPr>
          <a:xfrm>
            <a:off x="4374702" y="3651723"/>
            <a:ext cx="144000" cy="144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600" dirty="0">
              <a:solidFill>
                <a:schemeClr val="tx1"/>
              </a:solidFill>
            </a:endParaRPr>
          </a:p>
        </p:txBody>
      </p:sp>
      <p:sp>
        <p:nvSpPr>
          <p:cNvPr id="13" name="TextBox 12">
            <a:extLst>
              <a:ext uri="{FF2B5EF4-FFF2-40B4-BE49-F238E27FC236}">
                <a16:creationId xmlns:a16="http://schemas.microsoft.com/office/drawing/2014/main" id="{686A8FD9-1345-6079-BBD8-CC48A4612AFB}"/>
              </a:ext>
            </a:extLst>
          </p:cNvPr>
          <p:cNvSpPr txBox="1"/>
          <p:nvPr/>
        </p:nvSpPr>
        <p:spPr>
          <a:xfrm>
            <a:off x="4634341" y="3571316"/>
            <a:ext cx="1559636" cy="342914"/>
          </a:xfrm>
          <a:prstGeom prst="rect">
            <a:avLst/>
          </a:prstGeom>
          <a:noFill/>
        </p:spPr>
        <p:txBody>
          <a:bodyPr wrap="square" lIns="36000" tIns="36000" rIns="36000" bIns="36000" rtlCol="0">
            <a:noAutofit/>
          </a:bodyPr>
          <a:lstStyle/>
          <a:p>
            <a:pPr algn="l"/>
            <a:r>
              <a:rPr lang="en-US" sz="1400" dirty="0">
                <a:solidFill>
                  <a:schemeClr val="tx2"/>
                </a:solidFill>
              </a:rPr>
              <a:t>Possible action 2</a:t>
            </a:r>
            <a:endParaRPr lang="en-GB" sz="1600" dirty="0">
              <a:solidFill>
                <a:schemeClr val="tx2"/>
              </a:solidFill>
            </a:endParaRPr>
          </a:p>
        </p:txBody>
      </p:sp>
      <p:sp>
        <p:nvSpPr>
          <p:cNvPr id="14" name="Oval 13">
            <a:extLst>
              <a:ext uri="{FF2B5EF4-FFF2-40B4-BE49-F238E27FC236}">
                <a16:creationId xmlns:a16="http://schemas.microsoft.com/office/drawing/2014/main" id="{07D71529-9EA8-99E9-9B55-2AE6101BA267}"/>
              </a:ext>
            </a:extLst>
          </p:cNvPr>
          <p:cNvSpPr/>
          <p:nvPr/>
        </p:nvSpPr>
        <p:spPr>
          <a:xfrm>
            <a:off x="6622602" y="4766148"/>
            <a:ext cx="144000" cy="144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600" dirty="0">
              <a:solidFill>
                <a:schemeClr val="tx1"/>
              </a:solidFill>
            </a:endParaRPr>
          </a:p>
        </p:txBody>
      </p:sp>
      <p:sp>
        <p:nvSpPr>
          <p:cNvPr id="30" name="TextBox 29">
            <a:extLst>
              <a:ext uri="{FF2B5EF4-FFF2-40B4-BE49-F238E27FC236}">
                <a16:creationId xmlns:a16="http://schemas.microsoft.com/office/drawing/2014/main" id="{4EC104C5-0579-D339-9067-394C00FF62C7}"/>
              </a:ext>
            </a:extLst>
          </p:cNvPr>
          <p:cNvSpPr txBox="1"/>
          <p:nvPr/>
        </p:nvSpPr>
        <p:spPr>
          <a:xfrm>
            <a:off x="6882241" y="4685741"/>
            <a:ext cx="1559636" cy="342914"/>
          </a:xfrm>
          <a:prstGeom prst="rect">
            <a:avLst/>
          </a:prstGeom>
          <a:noFill/>
        </p:spPr>
        <p:txBody>
          <a:bodyPr wrap="square" lIns="36000" tIns="36000" rIns="36000" bIns="36000" rtlCol="0">
            <a:noAutofit/>
          </a:bodyPr>
          <a:lstStyle/>
          <a:p>
            <a:pPr algn="l"/>
            <a:r>
              <a:rPr lang="en-US" sz="1400" dirty="0">
                <a:solidFill>
                  <a:schemeClr val="tx2"/>
                </a:solidFill>
              </a:rPr>
              <a:t>Possible action 3</a:t>
            </a:r>
            <a:endParaRPr lang="en-GB" sz="1600" dirty="0">
              <a:solidFill>
                <a:schemeClr val="tx2"/>
              </a:solidFill>
            </a:endParaRPr>
          </a:p>
        </p:txBody>
      </p:sp>
      <p:sp>
        <p:nvSpPr>
          <p:cNvPr id="31" name="Oval 30">
            <a:extLst>
              <a:ext uri="{FF2B5EF4-FFF2-40B4-BE49-F238E27FC236}">
                <a16:creationId xmlns:a16="http://schemas.microsoft.com/office/drawing/2014/main" id="{C9777326-10D1-34DD-0B3C-1018DDE6FB32}"/>
              </a:ext>
            </a:extLst>
          </p:cNvPr>
          <p:cNvSpPr/>
          <p:nvPr/>
        </p:nvSpPr>
        <p:spPr>
          <a:xfrm>
            <a:off x="7327452" y="2384898"/>
            <a:ext cx="144000" cy="1440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600" dirty="0">
              <a:solidFill>
                <a:schemeClr val="tx1"/>
              </a:solidFill>
            </a:endParaRPr>
          </a:p>
        </p:txBody>
      </p:sp>
      <p:sp>
        <p:nvSpPr>
          <p:cNvPr id="32" name="TextBox 31">
            <a:extLst>
              <a:ext uri="{FF2B5EF4-FFF2-40B4-BE49-F238E27FC236}">
                <a16:creationId xmlns:a16="http://schemas.microsoft.com/office/drawing/2014/main" id="{820DA092-D9D7-873D-E050-CB3F9F7CC7E4}"/>
              </a:ext>
            </a:extLst>
          </p:cNvPr>
          <p:cNvSpPr txBox="1"/>
          <p:nvPr/>
        </p:nvSpPr>
        <p:spPr>
          <a:xfrm>
            <a:off x="7587091" y="2304491"/>
            <a:ext cx="1559636" cy="342914"/>
          </a:xfrm>
          <a:prstGeom prst="rect">
            <a:avLst/>
          </a:prstGeom>
          <a:noFill/>
        </p:spPr>
        <p:txBody>
          <a:bodyPr wrap="square" lIns="36000" tIns="36000" rIns="36000" bIns="36000" rtlCol="0">
            <a:noAutofit/>
          </a:bodyPr>
          <a:lstStyle/>
          <a:p>
            <a:pPr algn="l"/>
            <a:r>
              <a:rPr lang="en-US" sz="1400" dirty="0">
                <a:solidFill>
                  <a:schemeClr val="tx2"/>
                </a:solidFill>
              </a:rPr>
              <a:t>Possible action 4</a:t>
            </a:r>
            <a:endParaRPr lang="en-GB" sz="1600" dirty="0">
              <a:solidFill>
                <a:schemeClr val="tx2"/>
              </a:solidFill>
            </a:endParaRPr>
          </a:p>
        </p:txBody>
      </p:sp>
    </p:spTree>
    <p:extLst>
      <p:ext uri="{BB962C8B-B14F-4D97-AF65-F5344CB8AC3E}">
        <p14:creationId xmlns:p14="http://schemas.microsoft.com/office/powerpoint/2010/main" val="314414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11E14F29-1B94-4E4A-8E1F-A94979412015}"/>
              </a:ext>
            </a:extLst>
          </p:cNvPr>
          <p:cNvSpPr>
            <a:spLocks noGrp="1"/>
          </p:cNvSpPr>
          <p:nvPr>
            <p:ph type="title"/>
          </p:nvPr>
        </p:nvSpPr>
        <p:spPr>
          <a:xfrm>
            <a:off x="515938" y="528332"/>
            <a:ext cx="11304888" cy="424732"/>
          </a:xfrm>
        </p:spPr>
        <p:txBody>
          <a:bodyPr/>
          <a:lstStyle/>
          <a:p>
            <a:r>
              <a:rPr lang="en-US" sz="2400" b="1" dirty="0"/>
              <a:t>How to use an Issue Prioritization Matrix (from our FEP &amp; PSAT </a:t>
            </a:r>
            <a:r>
              <a:rPr lang="en-US" sz="2400" b="1" dirty="0" err="1"/>
              <a:t>programmes</a:t>
            </a:r>
            <a:r>
              <a:rPr lang="en-US" sz="2400" b="1" dirty="0"/>
              <a:t>)</a:t>
            </a:r>
            <a:endParaRPr lang="en-GB" sz="2400" b="1" dirty="0"/>
          </a:p>
        </p:txBody>
      </p:sp>
      <p:sp>
        <p:nvSpPr>
          <p:cNvPr id="4" name="Slide Number Placeholder 3">
            <a:extLst>
              <a:ext uri="{FF2B5EF4-FFF2-40B4-BE49-F238E27FC236}">
                <a16:creationId xmlns:a16="http://schemas.microsoft.com/office/drawing/2014/main" id="{216957A0-C3DB-440A-8D50-4BFD5FAE8954}"/>
              </a:ext>
            </a:extLst>
          </p:cNvPr>
          <p:cNvSpPr>
            <a:spLocks noGrp="1"/>
          </p:cNvSpPr>
          <p:nvPr>
            <p:ph type="sldNum" sz="quarter" idx="12"/>
          </p:nvPr>
        </p:nvSpPr>
        <p:spPr>
          <a:xfrm>
            <a:off x="11225818" y="6377174"/>
            <a:ext cx="540000" cy="246221"/>
          </a:xfrm>
        </p:spPr>
        <p:txBody>
          <a:bodyPr/>
          <a:lstStyle/>
          <a:p>
            <a:fld id="{F41FD34E-1804-4A56-9814-F21504CF5C20}" type="slidenum">
              <a:rPr lang="en-GB" smtClean="0"/>
              <a:pPr/>
              <a:t>3</a:t>
            </a:fld>
            <a:endParaRPr lang="en-GB"/>
          </a:p>
        </p:txBody>
      </p:sp>
      <p:sp>
        <p:nvSpPr>
          <p:cNvPr id="12" name="Text Placeholder 6">
            <a:extLst>
              <a:ext uri="{FF2B5EF4-FFF2-40B4-BE49-F238E27FC236}">
                <a16:creationId xmlns:a16="http://schemas.microsoft.com/office/drawing/2014/main" id="{681011DE-D30D-4401-AA08-91277D346CAA}"/>
              </a:ext>
            </a:extLst>
          </p:cNvPr>
          <p:cNvSpPr txBox="1">
            <a:spLocks/>
          </p:cNvSpPr>
          <p:nvPr/>
        </p:nvSpPr>
        <p:spPr bwMode="gray">
          <a:xfrm>
            <a:off x="8191085" y="1140353"/>
            <a:ext cx="2587941" cy="430887"/>
          </a:xfrm>
          <a:prstGeom prst="rect">
            <a:avLst/>
          </a:prstGeom>
        </p:spPr>
        <p:txBody>
          <a:bodyPr/>
          <a:lstStyle>
            <a:lvl1pPr marL="288000" indent="-288000" algn="l" defTabSz="914400" rtl="0" eaLnBrk="1" latinLnBrk="0" hangingPunct="1">
              <a:lnSpc>
                <a:spcPct val="90000"/>
              </a:lnSpc>
              <a:spcBef>
                <a:spcPts val="1000"/>
              </a:spcBef>
              <a:buFont typeface="Arial" panose="020B0604020202020204" pitchFamily="34" charset="0"/>
              <a:buChar char="•"/>
              <a:defRPr sz="1600" kern="1200">
                <a:solidFill>
                  <a:schemeClr val="tx2"/>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6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400" b="1" dirty="0">
                <a:solidFill>
                  <a:schemeClr val="accent1"/>
                </a:solidFill>
              </a:rPr>
              <a:t>PowerPoint instructions</a:t>
            </a:r>
          </a:p>
        </p:txBody>
      </p:sp>
      <p:sp>
        <p:nvSpPr>
          <p:cNvPr id="13" name="TextBox 12">
            <a:extLst>
              <a:ext uri="{FF2B5EF4-FFF2-40B4-BE49-F238E27FC236}">
                <a16:creationId xmlns:a16="http://schemas.microsoft.com/office/drawing/2014/main" id="{22E3BCAF-503F-44ED-9A04-31F5325DD651}"/>
              </a:ext>
            </a:extLst>
          </p:cNvPr>
          <p:cNvSpPr txBox="1"/>
          <p:nvPr/>
        </p:nvSpPr>
        <p:spPr bwMode="gray">
          <a:xfrm>
            <a:off x="620711" y="1140353"/>
            <a:ext cx="7488000" cy="769441"/>
          </a:xfrm>
          <a:prstGeom prst="rect">
            <a:avLst/>
          </a:prstGeom>
          <a:noFill/>
        </p:spPr>
        <p:txBody>
          <a:bodyPr wrap="square" lIns="0" tIns="0" rIns="0" bIns="0" rtlCol="0">
            <a:spAutoFit/>
          </a:bodyPr>
          <a:lstStyle/>
          <a:p>
            <a:r>
              <a:rPr lang="en-GB" sz="1400" b="1" dirty="0">
                <a:solidFill>
                  <a:schemeClr val="tx2"/>
                </a:solidFill>
              </a:rPr>
              <a:t>What is this tool?</a:t>
            </a:r>
          </a:p>
          <a:p>
            <a:r>
              <a:rPr lang="en-US" sz="1200" dirty="0"/>
              <a:t>A simple two-factor prioritisation matrix can be very effective in prioritising the issues your project will address. It focuses your time on the questions that are most </a:t>
            </a:r>
            <a:r>
              <a:rPr lang="en-US" sz="1200"/>
              <a:t>impactful to ensure </a:t>
            </a:r>
            <a:r>
              <a:rPr lang="en-US" sz="1200" dirty="0"/>
              <a:t>you use your time and resources most efficiently.</a:t>
            </a:r>
          </a:p>
        </p:txBody>
      </p:sp>
      <p:sp>
        <p:nvSpPr>
          <p:cNvPr id="14" name="TextBox 13">
            <a:extLst>
              <a:ext uri="{FF2B5EF4-FFF2-40B4-BE49-F238E27FC236}">
                <a16:creationId xmlns:a16="http://schemas.microsoft.com/office/drawing/2014/main" id="{371AE8E7-9237-4377-81BA-1B935CEA6E9A}"/>
              </a:ext>
            </a:extLst>
          </p:cNvPr>
          <p:cNvSpPr txBox="1"/>
          <p:nvPr/>
        </p:nvSpPr>
        <p:spPr bwMode="gray">
          <a:xfrm>
            <a:off x="620711" y="2895910"/>
            <a:ext cx="7407116" cy="2816156"/>
          </a:xfrm>
          <a:prstGeom prst="rect">
            <a:avLst/>
          </a:prstGeom>
          <a:noFill/>
        </p:spPr>
        <p:txBody>
          <a:bodyPr wrap="square" lIns="0" tIns="0" rIns="0" bIns="0" rtlCol="0">
            <a:spAutoFit/>
          </a:bodyPr>
          <a:lstStyle/>
          <a:p>
            <a:pPr marL="185738" indent="-185738"/>
            <a:r>
              <a:rPr lang="en-GB" sz="1400" b="1" dirty="0">
                <a:solidFill>
                  <a:schemeClr val="tx2"/>
                </a:solidFill>
              </a:rPr>
              <a:t>Tips for prioritising your analyses</a:t>
            </a:r>
          </a:p>
          <a:p>
            <a:pPr marL="185738" indent="-185738">
              <a:spcAft>
                <a:spcPts val="600"/>
              </a:spcAft>
              <a:buClr>
                <a:schemeClr val="accent1"/>
              </a:buClr>
              <a:buFont typeface="Wingdings" pitchFamily="2" charset="2"/>
              <a:buChar char="§"/>
            </a:pPr>
            <a:r>
              <a:rPr lang="en-US" sz="1200" dirty="0"/>
              <a:t>Develop a set of prioritisation criteria that are most appropriate to your project and decision (e.g., impact vs. timing, or impact vs. level of control)</a:t>
            </a:r>
          </a:p>
          <a:p>
            <a:pPr marL="185738" indent="-185738">
              <a:spcAft>
                <a:spcPts val="600"/>
              </a:spcAft>
              <a:buClr>
                <a:schemeClr val="accent1"/>
              </a:buClr>
              <a:buFont typeface="Wingdings" pitchFamily="2" charset="2"/>
              <a:buChar char="§"/>
            </a:pPr>
            <a:r>
              <a:rPr lang="en-US" sz="1200" dirty="0"/>
              <a:t>Take each issue / question on the right-hand side of the issue tree and place it on the matrix</a:t>
            </a:r>
          </a:p>
          <a:p>
            <a:pPr marL="185738" indent="-185738">
              <a:spcAft>
                <a:spcPts val="600"/>
              </a:spcAft>
              <a:buClr>
                <a:schemeClr val="accent1"/>
              </a:buClr>
              <a:buFont typeface="Wingdings" pitchFamily="2" charset="2"/>
              <a:buChar char="§"/>
            </a:pPr>
            <a:r>
              <a:rPr lang="en-US" sz="1200" dirty="0"/>
              <a:t>Typically, the vertical axis measures how much impact answering the question will have on the overall problem to be solved. If the impact is small, there’s no point in devoting resources to it</a:t>
            </a:r>
          </a:p>
          <a:p>
            <a:pPr marL="185738" indent="-185738">
              <a:spcAft>
                <a:spcPts val="600"/>
              </a:spcAft>
              <a:buClr>
                <a:schemeClr val="accent1"/>
              </a:buClr>
              <a:buFont typeface="Wingdings" pitchFamily="2" charset="2"/>
              <a:buChar char="§"/>
            </a:pPr>
            <a:r>
              <a:rPr lang="en-US" sz="1200" dirty="0"/>
              <a:t>The horizontal axis often estimates the time within the project at which the issue will need to be addressed – analyses with long lead times, and those which will help determine the direction the rest of the project, will need to be done as soon as possible</a:t>
            </a:r>
          </a:p>
          <a:p>
            <a:pPr marL="185738" indent="-185738">
              <a:spcAft>
                <a:spcPts val="600"/>
              </a:spcAft>
              <a:buClr>
                <a:schemeClr val="accent1"/>
              </a:buClr>
              <a:buFont typeface="Wingdings" pitchFamily="2" charset="2"/>
              <a:buChar char="§"/>
            </a:pPr>
            <a:r>
              <a:rPr lang="en-US" sz="1200" dirty="0"/>
              <a:t>Use simple tests to determine impact when prioritising. If a back-of-the-envelope calculation shows that an area of cost is small, don’t waste time analysing how small – it won’t matter</a:t>
            </a:r>
          </a:p>
          <a:p>
            <a:pPr marL="185738" indent="-185738">
              <a:spcAft>
                <a:spcPts val="600"/>
              </a:spcAft>
              <a:buClr>
                <a:schemeClr val="accent1"/>
              </a:buClr>
              <a:buFont typeface="Wingdings" pitchFamily="2" charset="2"/>
              <a:buChar char="§"/>
            </a:pPr>
            <a:r>
              <a:rPr lang="en-US" sz="1200" dirty="0"/>
              <a:t>Don’t forget the high impact analyses which are not required in the first round of problem solving (the top left corner of the matrix). Although they can wait a while, they still need to be done</a:t>
            </a:r>
          </a:p>
        </p:txBody>
      </p:sp>
      <p:sp>
        <p:nvSpPr>
          <p:cNvPr id="15" name="TextBox 14">
            <a:extLst>
              <a:ext uri="{FF2B5EF4-FFF2-40B4-BE49-F238E27FC236}">
                <a16:creationId xmlns:a16="http://schemas.microsoft.com/office/drawing/2014/main" id="{73C75D35-5F4A-4296-857D-FAB374983D0D}"/>
              </a:ext>
            </a:extLst>
          </p:cNvPr>
          <p:cNvSpPr txBox="1"/>
          <p:nvPr/>
        </p:nvSpPr>
        <p:spPr bwMode="gray">
          <a:xfrm>
            <a:off x="620711" y="2005161"/>
            <a:ext cx="7488000" cy="769441"/>
          </a:xfrm>
          <a:prstGeom prst="rect">
            <a:avLst/>
          </a:prstGeom>
          <a:noFill/>
        </p:spPr>
        <p:txBody>
          <a:bodyPr wrap="square" lIns="0" tIns="0" rIns="0" bIns="0" rtlCol="0">
            <a:spAutoFit/>
          </a:bodyPr>
          <a:lstStyle/>
          <a:p>
            <a:r>
              <a:rPr lang="en-GB" sz="1400" b="1" dirty="0">
                <a:solidFill>
                  <a:schemeClr val="tx2"/>
                </a:solidFill>
              </a:rPr>
              <a:t>When to use this tool?</a:t>
            </a:r>
            <a:br>
              <a:rPr lang="en-GB" sz="1400" dirty="0">
                <a:solidFill>
                  <a:schemeClr val="tx2"/>
                </a:solidFill>
              </a:rPr>
            </a:br>
            <a:r>
              <a:rPr lang="en-US" sz="1200" dirty="0"/>
              <a:t>Once you have constructed your MECE issue tree, you will have an exhaustive list of issues on the right-hand side, each addressed by a specific action or analysis. The next step is to prioritise these ruthlessly, using a carefully chosen set of criteria, such as ‘timing’ and ‘level of control’.</a:t>
            </a:r>
            <a:endParaRPr lang="en-GB" sz="1200" dirty="0"/>
          </a:p>
        </p:txBody>
      </p:sp>
      <p:cxnSp>
        <p:nvCxnSpPr>
          <p:cNvPr id="16" name="Straight Connector 15">
            <a:extLst>
              <a:ext uri="{FF2B5EF4-FFF2-40B4-BE49-F238E27FC236}">
                <a16:creationId xmlns:a16="http://schemas.microsoft.com/office/drawing/2014/main" id="{86C2252C-1A6D-48AE-B8ED-CB0766922258}"/>
              </a:ext>
            </a:extLst>
          </p:cNvPr>
          <p:cNvCxnSpPr>
            <a:cxnSpLocks/>
          </p:cNvCxnSpPr>
          <p:nvPr/>
        </p:nvCxnSpPr>
        <p:spPr bwMode="gray">
          <a:xfrm>
            <a:off x="8121512" y="1513847"/>
            <a:ext cx="0" cy="419821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Content Placeholder 2">
            <a:extLst>
              <a:ext uri="{FF2B5EF4-FFF2-40B4-BE49-F238E27FC236}">
                <a16:creationId xmlns:a16="http://schemas.microsoft.com/office/drawing/2014/main" id="{F62D753D-A8ED-4CB2-9824-D31C50BF8B22}"/>
              </a:ext>
            </a:extLst>
          </p:cNvPr>
          <p:cNvSpPr txBox="1">
            <a:spLocks/>
          </p:cNvSpPr>
          <p:nvPr/>
        </p:nvSpPr>
        <p:spPr bwMode="gray">
          <a:xfrm>
            <a:off x="8310531" y="1408779"/>
            <a:ext cx="3365532" cy="923330"/>
          </a:xfrm>
          <a:prstGeom prst="rect">
            <a:avLst/>
          </a:prstGeom>
        </p:spPr>
        <p:txBody>
          <a:bodyPr vert="horz" wrap="square" lIns="0" tIns="0" rIns="0" bIns="0" rtlCol="0">
            <a:spAutoFit/>
          </a:bodyPr>
          <a:lstStyle>
            <a:lvl1pPr marL="0" indent="0" algn="l" defTabSz="914400" rtl="0" eaLnBrk="1" latinLnBrk="0" hangingPunct="1">
              <a:spcBef>
                <a:spcPct val="20000"/>
              </a:spcBef>
              <a:buClr>
                <a:schemeClr val="accent1"/>
              </a:buClr>
              <a:buFont typeface="Wingdings" panose="05000000000000000000" pitchFamily="2" charset="2"/>
              <a:buNone/>
              <a:defRPr sz="1600" b="1" kern="1200" cap="all" baseline="0">
                <a:solidFill>
                  <a:schemeClr val="tx1"/>
                </a:solidFill>
                <a:latin typeface="+mn-lt"/>
                <a:ea typeface="+mn-ea"/>
                <a:cs typeface="+mn-cs"/>
              </a:defRPr>
            </a:lvl1pPr>
            <a:lvl2pPr marL="357188" indent="-171450" algn="l" defTabSz="914400" rtl="0" eaLnBrk="1" latinLnBrk="0" hangingPunct="1">
              <a:spcBef>
                <a:spcPct val="20000"/>
              </a:spcBef>
              <a:buClr>
                <a:schemeClr val="accent1"/>
              </a:buClr>
              <a:buFont typeface="Arial" panose="020B0604020202020204" pitchFamily="34" charset="0"/>
              <a:buChar char="–"/>
              <a:defRPr sz="1400" kern="1200">
                <a:solidFill>
                  <a:schemeClr val="tx1"/>
                </a:solidFill>
                <a:latin typeface="+mn-lt"/>
                <a:ea typeface="+mn-ea"/>
                <a:cs typeface="+mn-cs"/>
              </a:defRPr>
            </a:lvl2pPr>
            <a:lvl3pPr marL="542925" indent="-185738" algn="l" defTabSz="914400" rtl="0" eaLnBrk="1" latinLnBrk="0" hangingPunct="1">
              <a:spcBef>
                <a:spcPct val="20000"/>
              </a:spcBef>
              <a:buClr>
                <a:schemeClr val="accent1"/>
              </a:buClr>
              <a:buFont typeface="Arial" panose="020B0604020202020204" pitchFamily="34" charset="0"/>
              <a:buChar char="•"/>
              <a:defRPr sz="1400" kern="1200">
                <a:solidFill>
                  <a:schemeClr val="tx1"/>
                </a:solidFill>
                <a:latin typeface="+mn-lt"/>
                <a:ea typeface="+mn-ea"/>
                <a:cs typeface="+mn-cs"/>
              </a:defRPr>
            </a:lvl3pPr>
            <a:lvl4pPr marL="714375" indent="-171450" algn="l" defTabSz="914400" rtl="0" eaLnBrk="1" latinLnBrk="0" hangingPunct="1">
              <a:spcBef>
                <a:spcPct val="20000"/>
              </a:spcBef>
              <a:buClr>
                <a:schemeClr val="accent1"/>
              </a:buClr>
              <a:buFont typeface="Courier New" panose="02070309020205020404" pitchFamily="49" charset="0"/>
              <a:buChar char="o"/>
              <a:defRPr sz="1400" kern="1200">
                <a:solidFill>
                  <a:schemeClr val="tx1"/>
                </a:solidFill>
                <a:latin typeface="+mn-lt"/>
                <a:ea typeface="+mn-ea"/>
                <a:cs typeface="+mn-cs"/>
              </a:defRPr>
            </a:lvl4pPr>
            <a:lvl5pPr marL="900113" indent="-185738" algn="l" defTabSz="914400" rtl="0" eaLnBrk="1" latinLnBrk="0" hangingPunct="1">
              <a:spcBef>
                <a:spcPct val="200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71450" indent="-171450">
              <a:spcAft>
                <a:spcPts val="1200"/>
              </a:spcAft>
              <a:buFont typeface="Wingdings" panose="05000000000000000000" pitchFamily="2" charset="2"/>
              <a:buChar char="§"/>
            </a:pPr>
            <a:r>
              <a:rPr lang="en-US" sz="1200" b="0" cap="none" dirty="0"/>
              <a:t>It’s usually easiest to manually generate these matrices using drawing shapes rather than assigning a numerical value and using a graphical chart. This allows you more precision in labelling</a:t>
            </a:r>
          </a:p>
        </p:txBody>
      </p:sp>
      <p:sp>
        <p:nvSpPr>
          <p:cNvPr id="24" name="TextBox 23">
            <a:extLst>
              <a:ext uri="{FF2B5EF4-FFF2-40B4-BE49-F238E27FC236}">
                <a16:creationId xmlns:a16="http://schemas.microsoft.com/office/drawing/2014/main" id="{F7E1A622-1B57-434C-BF64-F1EBE0740D49}"/>
              </a:ext>
            </a:extLst>
          </p:cNvPr>
          <p:cNvSpPr txBox="1"/>
          <p:nvPr/>
        </p:nvSpPr>
        <p:spPr bwMode="gray">
          <a:xfrm>
            <a:off x="8191085" y="5089877"/>
            <a:ext cx="3746554" cy="307777"/>
          </a:xfrm>
          <a:prstGeom prst="rect">
            <a:avLst/>
          </a:prstGeom>
          <a:noFill/>
        </p:spPr>
        <p:txBody>
          <a:bodyPr wrap="square" rtlCol="0">
            <a:spAutoFit/>
          </a:bodyPr>
          <a:lstStyle/>
          <a:p>
            <a:r>
              <a:rPr lang="en-GB" sz="1400" b="1" dirty="0">
                <a:solidFill>
                  <a:schemeClr val="tx2"/>
                </a:solidFill>
              </a:rPr>
              <a:t>Find more tools, </a:t>
            </a:r>
            <a:r>
              <a:rPr lang="en-GB" sz="1400" b="1">
                <a:solidFill>
                  <a:schemeClr val="tx2"/>
                </a:solidFill>
              </a:rPr>
              <a:t>templates and videos </a:t>
            </a:r>
            <a:r>
              <a:rPr lang="en-GB" sz="1400" b="1" dirty="0">
                <a:solidFill>
                  <a:schemeClr val="tx2"/>
                </a:solidFill>
              </a:rPr>
              <a:t>at:</a:t>
            </a:r>
            <a:endParaRPr lang="en-GB" sz="1400" b="1" dirty="0"/>
          </a:p>
        </p:txBody>
      </p:sp>
      <p:sp>
        <p:nvSpPr>
          <p:cNvPr id="28" name="TextBox 27">
            <a:extLst>
              <a:ext uri="{FF2B5EF4-FFF2-40B4-BE49-F238E27FC236}">
                <a16:creationId xmlns:a16="http://schemas.microsoft.com/office/drawing/2014/main" id="{32AE37E6-3C4A-40B7-9407-FB70A2988A38}"/>
              </a:ext>
            </a:extLst>
          </p:cNvPr>
          <p:cNvSpPr txBox="1"/>
          <p:nvPr/>
        </p:nvSpPr>
        <p:spPr bwMode="gray">
          <a:xfrm>
            <a:off x="8434356" y="5397654"/>
            <a:ext cx="3962408" cy="307777"/>
          </a:xfrm>
          <a:prstGeom prst="rect">
            <a:avLst/>
          </a:prstGeom>
          <a:noFill/>
        </p:spPr>
        <p:txBody>
          <a:bodyPr wrap="square" rtlCol="0">
            <a:spAutoFit/>
          </a:bodyPr>
          <a:lstStyle/>
          <a:p>
            <a:r>
              <a:rPr lang="en-GB" sz="1400" dirty="0">
                <a:hlinkClick r:id="rId2"/>
              </a:rPr>
              <a:t>thepsc.co.uk/capability-building/</a:t>
            </a:r>
            <a:endParaRPr lang="en-GB" sz="1400" dirty="0"/>
          </a:p>
        </p:txBody>
      </p:sp>
    </p:spTree>
    <p:extLst>
      <p:ext uri="{BB962C8B-B14F-4D97-AF65-F5344CB8AC3E}">
        <p14:creationId xmlns:p14="http://schemas.microsoft.com/office/powerpoint/2010/main" val="1886015515"/>
      </p:ext>
    </p:extLst>
  </p:cSld>
  <p:clrMapOvr>
    <a:masterClrMapping/>
  </p:clrMapOvr>
</p:sld>
</file>

<file path=ppt/theme/theme1.xml><?xml version="1.0" encoding="utf-8"?>
<a:theme xmlns:a="http://schemas.openxmlformats.org/drawingml/2006/main" name="Office Theme">
  <a:themeElements>
    <a:clrScheme name="The PSC v1">
      <a:dk1>
        <a:srgbClr val="3D454B"/>
      </a:dk1>
      <a:lt1>
        <a:srgbClr val="FFFFFF"/>
      </a:lt1>
      <a:dk2>
        <a:srgbClr val="1B1E56"/>
      </a:dk2>
      <a:lt2>
        <a:srgbClr val="FDDE7A"/>
      </a:lt2>
      <a:accent1>
        <a:srgbClr val="1B1E56"/>
      </a:accent1>
      <a:accent2>
        <a:srgbClr val="FDDE7A"/>
      </a:accent2>
      <a:accent3>
        <a:srgbClr val="065252"/>
      </a:accent3>
      <a:accent4>
        <a:srgbClr val="4C2C49"/>
      </a:accent4>
      <a:accent5>
        <a:srgbClr val="F65244"/>
      </a:accent5>
      <a:accent6>
        <a:srgbClr val="CCCDC1"/>
      </a:accent6>
      <a:hlink>
        <a:srgbClr val="484FC6"/>
      </a:hlink>
      <a:folHlink>
        <a:srgbClr val="1B1E56"/>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95000"/>
          </a:schemeClr>
        </a:solidFill>
        <a:ln>
          <a:noFill/>
        </a:ln>
      </a:spPr>
      <a:bodyPr lIns="36000" tIns="36000" rIns="36000" bIns="36000" rtlCol="0" anchor="ctr"/>
      <a:lstStyle>
        <a:defPPr algn="ctr">
          <a:defRPr sz="16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oAutofit/>
      </a:bodyPr>
      <a:lstStyle>
        <a:defPPr algn="l">
          <a:defRPr sz="1600" dirty="0" smtClean="0"/>
        </a:defPPr>
      </a:lstStyle>
    </a:txDef>
  </a:objectDefaults>
  <a:extraClrSchemeLst/>
  <a:extLst>
    <a:ext uri="{05A4C25C-085E-4340-85A3-A5531E510DB2}">
      <thm15:themeFamily xmlns:thm15="http://schemas.microsoft.com/office/thememl/2012/main" name="The PSC Story Master Template v1a (with guidance)" id="{74C4BDF2-2EDB-4571-9DD9-D3130DBF6683}" vid="{0121F342-1E47-494A-B32A-549288EB80F7}"/>
    </a:ext>
  </a:extLst>
</a:theme>
</file>

<file path=ppt/theme/theme2.xml><?xml version="1.0" encoding="utf-8"?>
<a:theme xmlns:a="http://schemas.openxmlformats.org/drawingml/2006/main" name="Office Theme">
  <a:themeElements>
    <a:clrScheme name="The PSC v1">
      <a:dk1>
        <a:srgbClr val="3D454B"/>
      </a:dk1>
      <a:lt1>
        <a:srgbClr val="FFFFFF"/>
      </a:lt1>
      <a:dk2>
        <a:srgbClr val="1B1E56"/>
      </a:dk2>
      <a:lt2>
        <a:srgbClr val="FDDE7A"/>
      </a:lt2>
      <a:accent1>
        <a:srgbClr val="1B1E56"/>
      </a:accent1>
      <a:accent2>
        <a:srgbClr val="FDDE7A"/>
      </a:accent2>
      <a:accent3>
        <a:srgbClr val="065252"/>
      </a:accent3>
      <a:accent4>
        <a:srgbClr val="4C2C49"/>
      </a:accent4>
      <a:accent5>
        <a:srgbClr val="F65244"/>
      </a:accent5>
      <a:accent6>
        <a:srgbClr val="CCCDC1"/>
      </a:accent6>
      <a:hlink>
        <a:srgbClr val="484FC6"/>
      </a:hlink>
      <a:folHlink>
        <a:srgbClr val="1B1E56"/>
      </a:folHlink>
    </a:clrScheme>
    <a:fontScheme name="The PSC v1">
      <a:majorFont>
        <a:latin typeface="GT Sectra Display Bold"/>
        <a:ea typeface=""/>
        <a:cs typeface=""/>
      </a:majorFont>
      <a:minorFont>
        <a:latin typeface="Gilroy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he PSC v1">
      <a:dk1>
        <a:srgbClr val="3D454B"/>
      </a:dk1>
      <a:lt1>
        <a:srgbClr val="FFFFFF"/>
      </a:lt1>
      <a:dk2>
        <a:srgbClr val="1B1E56"/>
      </a:dk2>
      <a:lt2>
        <a:srgbClr val="FDDE7A"/>
      </a:lt2>
      <a:accent1>
        <a:srgbClr val="1B1E56"/>
      </a:accent1>
      <a:accent2>
        <a:srgbClr val="FDDE7A"/>
      </a:accent2>
      <a:accent3>
        <a:srgbClr val="065252"/>
      </a:accent3>
      <a:accent4>
        <a:srgbClr val="4C2C49"/>
      </a:accent4>
      <a:accent5>
        <a:srgbClr val="F65244"/>
      </a:accent5>
      <a:accent6>
        <a:srgbClr val="CCCDC1"/>
      </a:accent6>
      <a:hlink>
        <a:srgbClr val="484FC6"/>
      </a:hlink>
      <a:folHlink>
        <a:srgbClr val="1B1E56"/>
      </a:folHlink>
    </a:clrScheme>
    <a:fontScheme name="The PSC v1">
      <a:majorFont>
        <a:latin typeface="GT Sectra Display Bold"/>
        <a:ea typeface=""/>
        <a:cs typeface=""/>
      </a:majorFont>
      <a:minorFont>
        <a:latin typeface="Gilroy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 PSC Story Master Template v1a (with guidance)</Template>
  <TotalTime>1126</TotalTime>
  <Words>424</Words>
  <Application>Microsoft Office PowerPoint</Application>
  <PresentationFormat>Widescreen</PresentationFormat>
  <Paragraphs>32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Gilroy Medium</vt:lpstr>
      <vt:lpstr>Wingdings</vt:lpstr>
      <vt:lpstr>Office Theme</vt:lpstr>
      <vt:lpstr>Issue Prioritisation Matrix – Guidance and Template</vt:lpstr>
      <vt:lpstr>PowerPoint Presentation</vt:lpstr>
      <vt:lpstr>How to use an Issue Prioritization Matrix (from our FEP &amp; PSAT programmes)</vt:lpstr>
    </vt:vector>
  </TitlesOfParts>
  <Company>The PSC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Definition Sheet (PDS) Template</dc:title>
  <dc:creator>The PSC</dc:creator>
  <cp:lastModifiedBy>Sophia Martin</cp:lastModifiedBy>
  <cp:revision>16</cp:revision>
  <dcterms:created xsi:type="dcterms:W3CDTF">2020-07-06T10:22:31Z</dcterms:created>
  <dcterms:modified xsi:type="dcterms:W3CDTF">2023-08-08T15:17:21Z</dcterms:modified>
</cp:coreProperties>
</file>