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4" r:id="rId2"/>
    <p:sldId id="275" r:id="rId3"/>
    <p:sldId id="272" r:id="rId4"/>
    <p:sldId id="270" r:id="rId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E5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124" y="3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4" d="100"/>
          <a:sy n="124" d="100"/>
        </p:scale>
        <p:origin x="205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D29598-BE1A-4601-A274-3894E0F3A806}"/>
              </a:ext>
            </a:extLst>
          </p:cNvPr>
          <p:cNvSpPr>
            <a:spLocks noGrp="1"/>
          </p:cNvSpPr>
          <p:nvPr>
            <p:ph type="sldNum" sz="quarter" idx="3"/>
          </p:nvPr>
        </p:nvSpPr>
        <p:spPr>
          <a:xfrm>
            <a:off x="8198864" y="6341665"/>
            <a:ext cx="743764" cy="344487"/>
          </a:xfrm>
          <a:prstGeom prst="rect">
            <a:avLst/>
          </a:prstGeom>
        </p:spPr>
        <p:txBody>
          <a:bodyPr vert="horz" lIns="91440" tIns="45720" rIns="91440" bIns="45720" rtlCol="0" anchor="ctr"/>
          <a:lstStyle>
            <a:lvl1pPr algn="r">
              <a:defRPr sz="1200"/>
            </a:lvl1pPr>
          </a:lstStyle>
          <a:p>
            <a:fld id="{88EE1B7E-E0D8-48C9-A28D-CCF9BBB79966}" type="slidenum">
              <a:rPr lang="en-GB" sz="1000" smtClean="0"/>
              <a:t>‹#›</a:t>
            </a:fld>
            <a:endParaRPr lang="en-GB" sz="1000" dirty="0"/>
          </a:p>
        </p:txBody>
      </p:sp>
    </p:spTree>
    <p:extLst>
      <p:ext uri="{BB962C8B-B14F-4D97-AF65-F5344CB8AC3E}">
        <p14:creationId xmlns:p14="http://schemas.microsoft.com/office/powerpoint/2010/main" val="274268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9083" y="604578"/>
            <a:ext cx="6845834" cy="385078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49083" y="4641155"/>
            <a:ext cx="6845834" cy="19671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0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thepsc.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thepsc.co.uk/"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26AA-A45B-41E4-A233-959A99015E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90007-A78D-4AB7-8098-74A259F26646}"/>
              </a:ext>
            </a:extLst>
          </p:cNvPr>
          <p:cNvSpPr>
            <a:spLocks noGrp="1"/>
          </p:cNvSpPr>
          <p:nvPr>
            <p:ph idx="1"/>
          </p:nvPr>
        </p:nvSpPr>
        <p:spPr>
          <a:xfrm>
            <a:off x="442913" y="3114498"/>
            <a:ext cx="4089600" cy="313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4AC07F1C-7AE2-41D9-B626-C9B121381E8A}"/>
              </a:ext>
            </a:extLst>
          </p:cNvPr>
          <p:cNvSpPr>
            <a:spLocks noGrp="1"/>
          </p:cNvSpPr>
          <p:nvPr>
            <p:ph type="sldNum" sz="quarter" idx="12"/>
          </p:nvPr>
        </p:nvSpPr>
        <p:spPr/>
        <p:txBody>
          <a:bodyPr/>
          <a:lstStyle/>
          <a:p>
            <a:fld id="{F41FD34E-1804-4A56-9814-F21504CF5C20}" type="slidenum">
              <a:rPr lang="en-GB" smtClean="0"/>
              <a:t>‹#›</a:t>
            </a:fld>
            <a:endParaRPr lang="en-GB" dirty="0"/>
          </a:p>
        </p:txBody>
      </p:sp>
      <p:sp>
        <p:nvSpPr>
          <p:cNvPr id="8" name="Text Placeholder 7">
            <a:extLst>
              <a:ext uri="{FF2B5EF4-FFF2-40B4-BE49-F238E27FC236}">
                <a16:creationId xmlns:a16="http://schemas.microsoft.com/office/drawing/2014/main" id="{51CE5B96-933F-49F7-A170-A07EE36B1204}"/>
              </a:ext>
            </a:extLst>
          </p:cNvPr>
          <p:cNvSpPr>
            <a:spLocks noGrp="1"/>
          </p:cNvSpPr>
          <p:nvPr>
            <p:ph type="body" sz="quarter" idx="13"/>
          </p:nvPr>
        </p:nvSpPr>
        <p:spPr>
          <a:xfrm>
            <a:off x="442914" y="2628913"/>
            <a:ext cx="4104000" cy="313932"/>
          </a:xfrm>
        </p:spPr>
        <p:txBody>
          <a:bodyPr/>
          <a:lstStyle>
            <a:lvl1pPr marL="0" indent="0">
              <a:buFontTx/>
              <a:buNone/>
              <a:defRPr/>
            </a:lvl1pPr>
            <a:lvl2pPr>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73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Full wid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1FC0-FFAF-45E9-B892-85071A2BAC68}"/>
              </a:ext>
            </a:extLst>
          </p:cNvPr>
          <p:cNvSpPr>
            <a:spLocks noGrp="1"/>
          </p:cNvSpPr>
          <p:nvPr>
            <p:ph type="title"/>
          </p:nvPr>
        </p:nvSpPr>
        <p:spPr>
          <a:xfrm>
            <a:off x="444200" y="512763"/>
            <a:ext cx="11304888" cy="1089529"/>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1045217-EF09-4FD3-97FB-EB781510391B}"/>
              </a:ext>
            </a:extLst>
          </p:cNvPr>
          <p:cNvSpPr>
            <a:spLocks noGrp="1"/>
          </p:cNvSpPr>
          <p:nvPr>
            <p:ph type="sldNum" sz="quarter" idx="12"/>
          </p:nvPr>
        </p:nvSpPr>
        <p:spPr/>
        <p:txBody>
          <a:bodyPr/>
          <a:lstStyle/>
          <a:p>
            <a:fld id="{F41FD34E-1804-4A56-9814-F21504CF5C20}" type="slidenum">
              <a:rPr lang="en-GB" smtClean="0"/>
              <a:t>‹#›</a:t>
            </a:fld>
            <a:endParaRPr lang="en-GB" dirty="0"/>
          </a:p>
        </p:txBody>
      </p:sp>
    </p:spTree>
    <p:extLst>
      <p:ext uri="{BB962C8B-B14F-4D97-AF65-F5344CB8AC3E}">
        <p14:creationId xmlns:p14="http://schemas.microsoft.com/office/powerpoint/2010/main" val="166914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D476-D9A0-4F8F-ADA7-7D781F07E6D1}"/>
              </a:ext>
            </a:extLst>
          </p:cNvPr>
          <p:cNvSpPr>
            <a:spLocks noGrp="1"/>
          </p:cNvSpPr>
          <p:nvPr>
            <p:ph type="ctrTitle"/>
          </p:nvPr>
        </p:nvSpPr>
        <p:spPr>
          <a:xfrm>
            <a:off x="448460" y="3744000"/>
            <a:ext cx="4680000" cy="1061829"/>
          </a:xfrm>
        </p:spPr>
        <p:txBody>
          <a:bodyPr lIns="72000" rIns="72000" anchor="b"/>
          <a:lstStyle>
            <a:lvl1pPr algn="l">
              <a:defRPr sz="3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832C614-045B-4172-9C4A-72E086453AA5}"/>
              </a:ext>
            </a:extLst>
          </p:cNvPr>
          <p:cNvSpPr>
            <a:spLocks noGrp="1"/>
          </p:cNvSpPr>
          <p:nvPr>
            <p:ph type="subTitle" idx="1"/>
          </p:nvPr>
        </p:nvSpPr>
        <p:spPr>
          <a:xfrm>
            <a:off x="448460" y="4971385"/>
            <a:ext cx="4680000" cy="341632"/>
          </a:xfrm>
        </p:spPr>
        <p:txBody>
          <a:bodyPr lIns="72000" rIns="72000"/>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79D6D0E7-8DC6-44A4-9BF0-E093DA226B81}"/>
              </a:ext>
            </a:extLst>
          </p:cNvPr>
          <p:cNvSpPr>
            <a:spLocks noGrp="1"/>
          </p:cNvSpPr>
          <p:nvPr>
            <p:ph type="sldNum" sz="quarter" idx="12"/>
          </p:nvPr>
        </p:nvSpPr>
        <p:spPr/>
        <p:txBody>
          <a:bodyPr/>
          <a:lstStyle/>
          <a:p>
            <a:fld id="{F41FD34E-1804-4A56-9814-F21504CF5C20}" type="slidenum">
              <a:rPr lang="en-GB" smtClean="0"/>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D6887E3A-CA1B-4483-B234-B8C7A2929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8" y="1735762"/>
            <a:ext cx="3564000" cy="1491392"/>
          </a:xfrm>
          <a:prstGeom prst="rect">
            <a:avLst/>
          </a:prstGeom>
        </p:spPr>
      </p:pic>
      <p:sp>
        <p:nvSpPr>
          <p:cNvPr id="12" name="Freeform 15">
            <a:extLst>
              <a:ext uri="{FF2B5EF4-FFF2-40B4-BE49-F238E27FC236}">
                <a16:creationId xmlns:a16="http://schemas.microsoft.com/office/drawing/2014/main" id="{CA4DD7F4-DADA-4AFA-B376-855D5688F9AA}"/>
              </a:ext>
            </a:extLst>
          </p:cNvPr>
          <p:cNvSpPr/>
          <p:nvPr userDrawn="1"/>
        </p:nvSpPr>
        <p:spPr>
          <a:xfrm rot="2732648">
            <a:off x="5449123" y="5336502"/>
            <a:ext cx="9382783" cy="212626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4">
            <a:extLst>
              <a:ext uri="{FF2B5EF4-FFF2-40B4-BE49-F238E27FC236}">
                <a16:creationId xmlns:a16="http://schemas.microsoft.com/office/drawing/2014/main" id="{F835AC1D-341E-4045-8477-9D454E6C6E98}"/>
              </a:ext>
            </a:extLst>
          </p:cNvPr>
          <p:cNvSpPr/>
          <p:nvPr userDrawn="1"/>
        </p:nvSpPr>
        <p:spPr>
          <a:xfrm rot="18922003">
            <a:off x="6959947" y="2623069"/>
            <a:ext cx="2967320" cy="67205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a:extLst>
              <a:ext uri="{FF2B5EF4-FFF2-40B4-BE49-F238E27FC236}">
                <a16:creationId xmlns:a16="http://schemas.microsoft.com/office/drawing/2014/main" id="{CC8E3DE4-EB20-4558-AEAD-158932BED5FB}"/>
              </a:ext>
            </a:extLst>
          </p:cNvPr>
          <p:cNvSpPr/>
          <p:nvPr userDrawn="1"/>
        </p:nvSpPr>
        <p:spPr>
          <a:xfrm rot="20876818">
            <a:off x="8599486" y="804861"/>
            <a:ext cx="5957887" cy="1349375"/>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527A133-EC6E-485A-A201-636371DDC308}"/>
              </a:ext>
            </a:extLst>
          </p:cNvPr>
          <p:cNvSpPr txBox="1"/>
          <p:nvPr userDrawn="1"/>
        </p:nvSpPr>
        <p:spPr>
          <a:xfrm>
            <a:off x="538610" y="5619518"/>
            <a:ext cx="6000417" cy="369332"/>
          </a:xfrm>
          <a:prstGeom prst="rect">
            <a:avLst/>
          </a:prstGeom>
          <a:noFill/>
        </p:spPr>
        <p:txBody>
          <a:bodyPr wrap="square" lIns="0" tIns="0" rIns="0" bIns="0" rtlCol="0" anchor="ctr">
            <a:spAutoFit/>
          </a:bodyPr>
          <a:lstStyle/>
          <a:p>
            <a:pPr algn="l"/>
            <a:r>
              <a:rPr lang="en-GB" sz="1200" b="0" i="0"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Attribution-ShareAlike 3.0 Unported License</a:t>
            </a:r>
            <a:r>
              <a:rPr lang="en-GB" sz="1200" b="0" i="0" u="none" strike="noStrike" kern="1200" baseline="0" dirty="0">
                <a:solidFill>
                  <a:schemeClr val="tx1"/>
                </a:solidFill>
                <a:effectLst/>
                <a:latin typeface="+mn-lt"/>
                <a:ea typeface="+mn-ea"/>
                <a:cs typeface="+mn-cs"/>
              </a:rPr>
              <a:t>  - </a:t>
            </a:r>
            <a:br>
              <a:rPr lang="en-GB" sz="1200" b="0" i="0" u="none" strike="noStrike" kern="1200" baseline="0" dirty="0">
                <a:solidFill>
                  <a:schemeClr val="tx1"/>
                </a:solidFill>
                <a:effectLst/>
                <a:latin typeface="+mn-lt"/>
                <a:ea typeface="+mn-ea"/>
                <a:cs typeface="+mn-cs"/>
              </a:rPr>
            </a:br>
            <a:r>
              <a:rPr lang="en-GB" sz="1200" b="0" i="0" u="none" strike="noStrike" kern="1200" baseline="0" dirty="0">
                <a:solidFill>
                  <a:schemeClr val="tx1"/>
                </a:solidFill>
                <a:effectLst/>
                <a:latin typeface="+mn-lt"/>
                <a:ea typeface="+mn-ea"/>
                <a:cs typeface="+mn-cs"/>
              </a:rPr>
              <a:t>you may use and share this file, but please attribute it to </a:t>
            </a:r>
            <a:r>
              <a:rPr lang="en-GB" sz="1200" b="0" i="0" u="none" strike="noStrike" kern="1200" baseline="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thepsc.co.uk</a:t>
            </a:r>
            <a:r>
              <a:rPr lang="en-GB" sz="1200" b="0" i="0" u="none" strike="noStrike" kern="1200" baseline="0" dirty="0">
                <a:solidFill>
                  <a:schemeClr val="tx1"/>
                </a:solidFill>
                <a:effectLst/>
                <a:latin typeface="+mn-lt"/>
                <a:ea typeface="+mn-ea"/>
                <a:cs typeface="+mn-cs"/>
              </a:rPr>
              <a:t>  </a:t>
            </a:r>
            <a:endParaRPr lang="en-GB" sz="1200" b="1" baseline="0" dirty="0">
              <a:solidFill>
                <a:schemeClr val="tx1"/>
              </a:solidFill>
            </a:endParaRPr>
          </a:p>
        </p:txBody>
      </p:sp>
      <p:pic>
        <p:nvPicPr>
          <p:cNvPr id="11" name="Picture 2">
            <a:extLst>
              <a:ext uri="{FF2B5EF4-FFF2-40B4-BE49-F238E27FC236}">
                <a16:creationId xmlns:a16="http://schemas.microsoft.com/office/drawing/2014/main" id="{08DAD2BF-6B15-4421-BAEE-5112D73A0B2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8610" y="6032021"/>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305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 Yellow">
    <p:bg>
      <p:bgPr>
        <a:solidFill>
          <a:schemeClr val="tx2"/>
        </a:solidFill>
        <a:effectLst/>
      </p:bgPr>
    </p:bg>
    <p:spTree>
      <p:nvGrpSpPr>
        <p:cNvPr id="1" name=""/>
        <p:cNvGrpSpPr/>
        <p:nvPr/>
      </p:nvGrpSpPr>
      <p:grpSpPr>
        <a:xfrm>
          <a:off x="0" y="0"/>
          <a:ext cx="0" cy="0"/>
          <a:chOff x="0" y="0"/>
          <a:chExt cx="0" cy="0"/>
        </a:xfrm>
      </p:grpSpPr>
      <p:sp>
        <p:nvSpPr>
          <p:cNvPr id="5" name="Freeform 15">
            <a:extLst>
              <a:ext uri="{FF2B5EF4-FFF2-40B4-BE49-F238E27FC236}">
                <a16:creationId xmlns:a16="http://schemas.microsoft.com/office/drawing/2014/main" id="{C5C0BDBF-6169-4374-B3C0-2CA3E818D015}"/>
              </a:ext>
            </a:extLst>
          </p:cNvPr>
          <p:cNvSpPr/>
          <p:nvPr userDrawn="1"/>
        </p:nvSpPr>
        <p:spPr>
          <a:xfrm rot="18900000">
            <a:off x="1041241" y="-1781834"/>
            <a:ext cx="18759424" cy="4248737"/>
          </a:xfrm>
          <a:custGeom>
            <a:avLst/>
            <a:gdLst>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71512 w 5957887"/>
              <a:gd name="connsiteY5" fmla="*/ 134302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732562 w 5957887"/>
              <a:gd name="connsiteY4" fmla="*/ 134382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7887" h="1349375">
                <a:moveTo>
                  <a:pt x="671512" y="0"/>
                </a:moveTo>
                <a:lnTo>
                  <a:pt x="671513" y="0"/>
                </a:lnTo>
                <a:lnTo>
                  <a:pt x="5957887" y="0"/>
                </a:lnTo>
                <a:lnTo>
                  <a:pt x="5957887" y="1349375"/>
                </a:lnTo>
                <a:lnTo>
                  <a:pt x="732562" y="1343825"/>
                </a:lnTo>
                <a:lnTo>
                  <a:pt x="617862" y="1341176"/>
                </a:lnTo>
                <a:cubicBezTo>
                  <a:pt x="572751" y="1336628"/>
                  <a:pt x="581291" y="1333931"/>
                  <a:pt x="536180" y="1329383"/>
                </a:cubicBezTo>
                <a:cubicBezTo>
                  <a:pt x="230183" y="1266767"/>
                  <a:pt x="0" y="996021"/>
                  <a:pt x="0" y="671513"/>
                </a:cubicBezTo>
                <a:cubicBezTo>
                  <a:pt x="0" y="347005"/>
                  <a:pt x="230183" y="76259"/>
                  <a:pt x="536180" y="13643"/>
                </a:cubicBezTo>
                <a:lnTo>
                  <a:pt x="671512"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CD4B6C19-6617-48FB-BBEF-1E2502E169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1133" y="3919326"/>
            <a:ext cx="2322000" cy="971664"/>
          </a:xfrm>
          <a:prstGeom prst="rect">
            <a:avLst/>
          </a:prstGeom>
        </p:spPr>
      </p:pic>
      <p:sp>
        <p:nvSpPr>
          <p:cNvPr id="15" name="TextBox 14">
            <a:extLst>
              <a:ext uri="{FF2B5EF4-FFF2-40B4-BE49-F238E27FC236}">
                <a16:creationId xmlns:a16="http://schemas.microsoft.com/office/drawing/2014/main" id="{95A01FB9-B326-43C2-9206-9BE19D6AC977}"/>
              </a:ext>
            </a:extLst>
          </p:cNvPr>
          <p:cNvSpPr txBox="1"/>
          <p:nvPr userDrawn="1"/>
        </p:nvSpPr>
        <p:spPr>
          <a:xfrm>
            <a:off x="80287" y="6265751"/>
            <a:ext cx="2098623" cy="338554"/>
          </a:xfrm>
          <a:prstGeom prst="rect">
            <a:avLst/>
          </a:prstGeom>
          <a:noFill/>
        </p:spPr>
        <p:txBody>
          <a:bodyPr wrap="square" rtlCol="0">
            <a:spAutoFit/>
          </a:bodyPr>
          <a:lstStyle/>
          <a:p>
            <a:pPr algn="ctr"/>
            <a:r>
              <a:rPr lang="en-US" sz="1600" b="0" i="0" dirty="0">
                <a:solidFill>
                  <a:schemeClr val="bg2"/>
                </a:solidFill>
                <a:latin typeface="+mn-lt"/>
                <a:hlinkClick r:id="rId3">
                  <a:extLst>
                    <a:ext uri="{A12FA001-AC4F-418D-AE19-62706E023703}">
                      <ahyp:hlinkClr xmlns:ahyp="http://schemas.microsoft.com/office/drawing/2018/hyperlinkcolor" val="tx"/>
                    </a:ext>
                  </a:extLst>
                </a:hlinkClick>
              </a:rPr>
              <a:t>thepsc.co.uk</a:t>
            </a:r>
            <a:r>
              <a:rPr lang="en-US" sz="1600" b="0" i="0" dirty="0">
                <a:solidFill>
                  <a:schemeClr val="bg2"/>
                </a:solidFill>
                <a:latin typeface="+mn-lt"/>
              </a:rPr>
              <a:t>    </a:t>
            </a:r>
          </a:p>
        </p:txBody>
      </p:sp>
    </p:spTree>
    <p:extLst>
      <p:ext uri="{BB962C8B-B14F-4D97-AF65-F5344CB8AC3E}">
        <p14:creationId xmlns:p14="http://schemas.microsoft.com/office/powerpoint/2010/main" val="16925727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hepsc.co.uk/" TargetMode="External"/><Relationship Id="rId3" Type="http://schemas.openxmlformats.org/officeDocument/2006/relationships/slideLayout" Target="../slideLayouts/slideLayout3.xml"/><Relationship Id="rId7" Type="http://schemas.openxmlformats.org/officeDocument/2006/relationships/hyperlink" Target="http://creativecommons.org/licenses/by-sa/3.0/deed.en_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3D7DBD-12CA-4395-96BA-525435FE254E}"/>
              </a:ext>
            </a:extLst>
          </p:cNvPr>
          <p:cNvSpPr/>
          <p:nvPr userDrawn="1"/>
        </p:nvSpPr>
        <p:spPr>
          <a:xfrm>
            <a:off x="0" y="6021388"/>
            <a:ext cx="12192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8EEF08C-5B28-414E-BF50-F3154101331C}"/>
              </a:ext>
            </a:extLst>
          </p:cNvPr>
          <p:cNvSpPr>
            <a:spLocks noGrp="1"/>
          </p:cNvSpPr>
          <p:nvPr>
            <p:ph type="title"/>
          </p:nvPr>
        </p:nvSpPr>
        <p:spPr>
          <a:xfrm>
            <a:off x="444200" y="512763"/>
            <a:ext cx="5220000" cy="1089529"/>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969D0-4C6C-416D-9ECA-28F07B6A918D}"/>
              </a:ext>
            </a:extLst>
          </p:cNvPr>
          <p:cNvSpPr>
            <a:spLocks noGrp="1"/>
          </p:cNvSpPr>
          <p:nvPr>
            <p:ph type="body" idx="1"/>
          </p:nvPr>
        </p:nvSpPr>
        <p:spPr>
          <a:xfrm>
            <a:off x="442913" y="2457260"/>
            <a:ext cx="4089600" cy="313932"/>
          </a:xfrm>
          <a:prstGeom prst="rect">
            <a:avLst/>
          </a:prstGeom>
        </p:spPr>
        <p:txBody>
          <a:bodyPr vert="horz" lIns="91440" tIns="45720" rIns="91440" bIns="45720" rtlCol="0" anchor="t" anchorCtr="0">
            <a:spAutoFit/>
          </a:bodyPr>
          <a:lstStyle/>
          <a:p>
            <a:pPr lvl="0"/>
            <a:r>
              <a:rPr lang="en-US" dirty="0"/>
              <a:t>Click to edit Master text styles</a:t>
            </a:r>
          </a:p>
        </p:txBody>
      </p:sp>
      <p:sp>
        <p:nvSpPr>
          <p:cNvPr id="6" name="Slide Number Placeholder 5">
            <a:extLst>
              <a:ext uri="{FF2B5EF4-FFF2-40B4-BE49-F238E27FC236}">
                <a16:creationId xmlns:a16="http://schemas.microsoft.com/office/drawing/2014/main" id="{9277556D-57B4-4229-B29B-9E78DC09C7DE}"/>
              </a:ext>
            </a:extLst>
          </p:cNvPr>
          <p:cNvSpPr>
            <a:spLocks noGrp="1"/>
          </p:cNvSpPr>
          <p:nvPr>
            <p:ph type="sldNum" sz="quarter" idx="4"/>
          </p:nvPr>
        </p:nvSpPr>
        <p:spPr>
          <a:xfrm>
            <a:off x="11219290" y="6307278"/>
            <a:ext cx="540000" cy="246221"/>
          </a:xfrm>
          <a:prstGeom prst="rect">
            <a:avLst/>
          </a:prstGeom>
        </p:spPr>
        <p:txBody>
          <a:bodyPr vert="horz" wrap="square" lIns="91440" tIns="45720" rIns="91440" bIns="45720" rtlCol="0" anchor="ctr">
            <a:spAutoFit/>
          </a:bodyPr>
          <a:lstStyle>
            <a:lvl1pPr algn="r">
              <a:defRPr sz="1000">
                <a:solidFill>
                  <a:schemeClr val="tx1"/>
                </a:solidFill>
              </a:defRPr>
            </a:lvl1pPr>
          </a:lstStyle>
          <a:p>
            <a:fld id="{F41FD34E-1804-4A56-9814-F21504CF5C20}" type="slidenum">
              <a:rPr lang="en-GB" smtClean="0"/>
              <a:pPr/>
              <a:t>‹#›</a:t>
            </a:fld>
            <a:endParaRPr lang="en-GB"/>
          </a:p>
        </p:txBody>
      </p:sp>
      <p:pic>
        <p:nvPicPr>
          <p:cNvPr id="8" name="Picture 7" descr="A picture containing drawing, food&#10;&#10;Description automatically generated">
            <a:extLst>
              <a:ext uri="{FF2B5EF4-FFF2-40B4-BE49-F238E27FC236}">
                <a16:creationId xmlns:a16="http://schemas.microsoft.com/office/drawing/2014/main" id="{60816EA3-F5D6-4018-8E54-EC586FC466DE}"/>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a:off x="508933" y="6322762"/>
            <a:ext cx="1098000" cy="231157"/>
          </a:xfrm>
          <a:prstGeom prst="rect">
            <a:avLst/>
          </a:prstGeom>
        </p:spPr>
      </p:pic>
      <p:sp>
        <p:nvSpPr>
          <p:cNvPr id="11" name="TextBox 10">
            <a:extLst>
              <a:ext uri="{FF2B5EF4-FFF2-40B4-BE49-F238E27FC236}">
                <a16:creationId xmlns:a16="http://schemas.microsoft.com/office/drawing/2014/main" id="{896CCA77-8D1F-4659-9760-CEBDA6F47F1C}"/>
              </a:ext>
            </a:extLst>
          </p:cNvPr>
          <p:cNvSpPr txBox="1"/>
          <p:nvPr userDrawn="1"/>
        </p:nvSpPr>
        <p:spPr>
          <a:xfrm>
            <a:off x="2913212" y="6315229"/>
            <a:ext cx="4156075" cy="246221"/>
          </a:xfrm>
          <a:prstGeom prst="rect">
            <a:avLst/>
          </a:prstGeom>
          <a:noFill/>
        </p:spPr>
        <p:txBody>
          <a:bodyPr wrap="square" lIns="0" tIns="0" rIns="0" bIns="0" rtlCol="0" anchor="ctr">
            <a:spAutoFit/>
          </a:bodyPr>
          <a:lstStyle/>
          <a:p>
            <a:pPr algn="l"/>
            <a:r>
              <a:rPr lang="en-GB" sz="800" b="0" i="0" kern="1200" dirty="0">
                <a:solidFill>
                  <a:schemeClr val="tx1"/>
                </a:solidFill>
                <a:effectLst/>
                <a:latin typeface="+mn-lt"/>
                <a:ea typeface="+mn-ea"/>
                <a:cs typeface="+mn-cs"/>
              </a:rPr>
              <a:t> </a:t>
            </a:r>
            <a:r>
              <a:rPr lang="en-GB" sz="800" b="0" i="0" u="none" strike="noStrike" kern="1200" dirty="0">
                <a:solidFill>
                  <a:schemeClr val="tx1"/>
                </a:solidFill>
                <a:effectLst/>
                <a:latin typeface="+mn-lt"/>
                <a:ea typeface="+mn-ea"/>
                <a:cs typeface="+mn-cs"/>
                <a:hlinkClick r:id="rId7"/>
              </a:rPr>
              <a:t>Creative Commons Attribution-ShareAlike 3.0 Unported License</a:t>
            </a:r>
            <a:r>
              <a:rPr lang="en-GB" sz="800" b="0" i="0" u="none" strike="noStrike" kern="1200" baseline="0" dirty="0">
                <a:solidFill>
                  <a:schemeClr val="tx1"/>
                </a:solidFill>
                <a:effectLst/>
                <a:latin typeface="+mn-lt"/>
                <a:ea typeface="+mn-ea"/>
                <a:cs typeface="+mn-cs"/>
              </a:rPr>
              <a:t>  - </a:t>
            </a:r>
            <a:br>
              <a:rPr lang="en-GB" sz="800" b="0" i="0" u="none" strike="noStrike" kern="1200" baseline="0" dirty="0">
                <a:solidFill>
                  <a:schemeClr val="tx1"/>
                </a:solidFill>
                <a:effectLst/>
                <a:latin typeface="+mn-lt"/>
                <a:ea typeface="+mn-ea"/>
                <a:cs typeface="+mn-cs"/>
              </a:rPr>
            </a:br>
            <a:r>
              <a:rPr lang="en-GB" sz="800" b="0" i="0" u="none" strike="noStrike" kern="1200" baseline="0" dirty="0">
                <a:solidFill>
                  <a:schemeClr val="tx1"/>
                </a:solidFill>
                <a:effectLst/>
                <a:latin typeface="+mn-lt"/>
                <a:ea typeface="+mn-ea"/>
                <a:cs typeface="+mn-cs"/>
              </a:rPr>
              <a:t>you may use and share this file, but please attribute it to </a:t>
            </a:r>
            <a:r>
              <a:rPr lang="en-GB" sz="800" b="0" i="0" u="none" strike="noStrike" kern="1200" baseline="0" dirty="0">
                <a:solidFill>
                  <a:schemeClr val="tx1"/>
                </a:solidFill>
                <a:effectLst/>
                <a:latin typeface="+mn-lt"/>
                <a:ea typeface="+mn-ea"/>
                <a:cs typeface="+mn-cs"/>
                <a:hlinkClick r:id="rId8"/>
              </a:rPr>
              <a:t>thepsc.co.uk</a:t>
            </a:r>
            <a:r>
              <a:rPr lang="en-GB" sz="800" b="0" i="0" u="none" strike="noStrike" kern="1200" baseline="0" dirty="0">
                <a:solidFill>
                  <a:schemeClr val="tx1"/>
                </a:solidFill>
                <a:effectLst/>
                <a:latin typeface="+mn-lt"/>
                <a:ea typeface="+mn-ea"/>
                <a:cs typeface="+mn-cs"/>
              </a:rPr>
              <a:t>  </a:t>
            </a:r>
            <a:endParaRPr lang="en-GB" sz="800" b="1" baseline="0" dirty="0"/>
          </a:p>
        </p:txBody>
      </p:sp>
      <p:pic>
        <p:nvPicPr>
          <p:cNvPr id="12" name="Picture 2">
            <a:extLst>
              <a:ext uri="{FF2B5EF4-FFF2-40B4-BE49-F238E27FC236}">
                <a16:creationId xmlns:a16="http://schemas.microsoft.com/office/drawing/2014/main" id="{259CFF72-3967-4509-85AC-EB6E8F138832}"/>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50" y="6324094"/>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36059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60" r:id="rId4"/>
  </p:sldLayoutIdLst>
  <p:hf hdr="0" ftr="0" dt="0"/>
  <p:txStyles>
    <p:title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p:titleStyle>
    <p:body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840" userDrawn="1">
          <p15:clr>
            <a:srgbClr val="F26B43"/>
          </p15:clr>
        </p15:guide>
        <p15:guide id="3" pos="325" userDrawn="1">
          <p15:clr>
            <a:srgbClr val="F26B43"/>
          </p15:clr>
        </p15:guide>
        <p15:guide id="4" pos="279" userDrawn="1">
          <p15:clr>
            <a:srgbClr val="F26B43"/>
          </p15:clr>
        </p15:guide>
        <p15:guide id="5" pos="7355" userDrawn="1">
          <p15:clr>
            <a:srgbClr val="F26B43"/>
          </p15:clr>
        </p15:guide>
        <p15:guide id="6" pos="7401" userDrawn="1">
          <p15:clr>
            <a:srgbClr val="F26B43"/>
          </p15:clr>
        </p15:guide>
        <p15:guide id="7" pos="1300" userDrawn="1">
          <p15:clr>
            <a:srgbClr val="F26B43"/>
          </p15:clr>
        </p15:guide>
        <p15:guide id="8" pos="3522" userDrawn="1">
          <p15:clr>
            <a:srgbClr val="F26B43"/>
          </p15:clr>
        </p15:guide>
        <p15:guide id="9" pos="3568" userDrawn="1">
          <p15:clr>
            <a:srgbClr val="F26B43"/>
          </p15:clr>
        </p15:guide>
        <p15:guide id="10" pos="4112" userDrawn="1">
          <p15:clr>
            <a:srgbClr val="F26B43"/>
          </p15:clr>
        </p15:guide>
        <p15:guide id="11" pos="4158" userDrawn="1">
          <p15:clr>
            <a:srgbClr val="F26B43"/>
          </p15:clr>
        </p15:guide>
        <p15:guide id="12" orient="horz" pos="1888" userDrawn="1">
          <p15:clr>
            <a:srgbClr val="F26B43"/>
          </p15:clr>
        </p15:guide>
        <p15:guide id="13" orient="horz" pos="2251" userDrawn="1">
          <p15:clr>
            <a:srgbClr val="F26B43"/>
          </p15:clr>
        </p15:guide>
        <p15:guide id="14" orient="horz" pos="2432" userDrawn="1">
          <p15:clr>
            <a:srgbClr val="F26B43"/>
          </p15:clr>
        </p15:guide>
        <p15:guide id="1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hepsc.co.uk/capability-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0981-3638-4E17-95BB-A5ABFE8249B5}"/>
              </a:ext>
            </a:extLst>
          </p:cNvPr>
          <p:cNvSpPr>
            <a:spLocks noGrp="1"/>
          </p:cNvSpPr>
          <p:nvPr>
            <p:ph type="ctrTitle"/>
          </p:nvPr>
        </p:nvSpPr>
        <p:spPr>
          <a:xfrm>
            <a:off x="448459" y="2774504"/>
            <a:ext cx="5733266" cy="2031325"/>
          </a:xfrm>
        </p:spPr>
        <p:txBody>
          <a:bodyPr/>
          <a:lstStyle/>
          <a:p>
            <a:r>
              <a:rPr lang="en-GB" dirty="0"/>
              <a:t>Problem Definition Sheet (PDS) – Guidance and Template</a:t>
            </a:r>
          </a:p>
        </p:txBody>
      </p:sp>
      <p:sp>
        <p:nvSpPr>
          <p:cNvPr id="4" name="Slide Number Placeholder 3">
            <a:extLst>
              <a:ext uri="{FF2B5EF4-FFF2-40B4-BE49-F238E27FC236}">
                <a16:creationId xmlns:a16="http://schemas.microsoft.com/office/drawing/2014/main" id="{6643484E-8F83-492F-BD16-99B786361F39}"/>
              </a:ext>
            </a:extLst>
          </p:cNvPr>
          <p:cNvSpPr>
            <a:spLocks noGrp="1"/>
          </p:cNvSpPr>
          <p:nvPr>
            <p:ph type="sldNum" sz="quarter" idx="12"/>
          </p:nvPr>
        </p:nvSpPr>
        <p:spPr/>
        <p:txBody>
          <a:bodyPr/>
          <a:lstStyle/>
          <a:p>
            <a:fld id="{F41FD34E-1804-4A56-9814-F21504CF5C20}" type="slidenum">
              <a:rPr lang="en-GB" smtClean="0"/>
              <a:t>1</a:t>
            </a:fld>
            <a:endParaRPr lang="en-GB" dirty="0"/>
          </a:p>
        </p:txBody>
      </p:sp>
      <p:sp>
        <p:nvSpPr>
          <p:cNvPr id="6" name="Subtitle 5">
            <a:extLst>
              <a:ext uri="{FF2B5EF4-FFF2-40B4-BE49-F238E27FC236}">
                <a16:creationId xmlns:a16="http://schemas.microsoft.com/office/drawing/2014/main" id="{4860CC4C-F9E7-473B-86F6-7864BA5F8C5B}"/>
              </a:ext>
            </a:extLst>
          </p:cNvPr>
          <p:cNvSpPr>
            <a:spLocks noGrp="1"/>
          </p:cNvSpPr>
          <p:nvPr>
            <p:ph type="subTitle" idx="1"/>
          </p:nvPr>
        </p:nvSpPr>
        <p:spPr/>
        <p:txBody>
          <a:bodyPr/>
          <a:lstStyle/>
          <a:p>
            <a:r>
              <a:rPr lang="en-US" dirty="0"/>
              <a:t>Capability Building</a:t>
            </a:r>
            <a:endParaRPr lang="en-GB" dirty="0"/>
          </a:p>
        </p:txBody>
      </p:sp>
    </p:spTree>
    <p:extLst>
      <p:ext uri="{BB962C8B-B14F-4D97-AF65-F5344CB8AC3E}">
        <p14:creationId xmlns:p14="http://schemas.microsoft.com/office/powerpoint/2010/main" val="175106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a:xfrm>
            <a:off x="11219290" y="6474729"/>
            <a:ext cx="540000" cy="221645"/>
          </a:xfrm>
        </p:spPr>
        <p:txBody>
          <a:bodyPr/>
          <a:lstStyle/>
          <a:p>
            <a:fld id="{F41FD34E-1804-4A56-9814-F21504CF5C20}" type="slidenum">
              <a:rPr lang="en-GB" smtClean="0"/>
              <a:pPr/>
              <a:t>2</a:t>
            </a:fld>
            <a:endParaRPr lang="en-GB" dirty="0"/>
          </a:p>
        </p:txBody>
      </p:sp>
      <p:graphicFrame>
        <p:nvGraphicFramePr>
          <p:cNvPr id="4" name="Table 3">
            <a:extLst>
              <a:ext uri="{FF2B5EF4-FFF2-40B4-BE49-F238E27FC236}">
                <a16:creationId xmlns:a16="http://schemas.microsoft.com/office/drawing/2014/main" id="{C4AB767B-7C38-442B-9EA8-93F028718B66}"/>
              </a:ext>
            </a:extLst>
          </p:cNvPr>
          <p:cNvGraphicFramePr>
            <a:graphicFrameLocks noGrp="1"/>
          </p:cNvGraphicFramePr>
          <p:nvPr>
            <p:extLst>
              <p:ext uri="{D42A27DB-BD31-4B8C-83A1-F6EECF244321}">
                <p14:modId xmlns:p14="http://schemas.microsoft.com/office/powerpoint/2010/main" val="4205636128"/>
              </p:ext>
            </p:extLst>
          </p:nvPr>
        </p:nvGraphicFramePr>
        <p:xfrm>
          <a:off x="515938" y="1742231"/>
          <a:ext cx="5580629" cy="4422468"/>
        </p:xfrm>
        <a:graphic>
          <a:graphicData uri="http://schemas.openxmlformats.org/drawingml/2006/table">
            <a:tbl>
              <a:tblPr firstRow="1" bandRow="1">
                <a:tableStyleId>{5940675A-B579-460E-94D1-54222C63F5DA}</a:tableStyleId>
              </a:tblPr>
              <a:tblGrid>
                <a:gridCol w="5580629">
                  <a:extLst>
                    <a:ext uri="{9D8B030D-6E8A-4147-A177-3AD203B41FA5}">
                      <a16:colId xmlns:a16="http://schemas.microsoft.com/office/drawing/2014/main" val="3993464285"/>
                    </a:ext>
                  </a:extLst>
                </a:gridCol>
              </a:tblGrid>
              <a:tr h="1432800">
                <a:tc>
                  <a:txBody>
                    <a:bodyPr/>
                    <a:lstStyle/>
                    <a:p>
                      <a:pPr marL="180000" indent="-180000" algn="l">
                        <a:spcAft>
                          <a:spcPts val="0"/>
                        </a:spcAft>
                        <a:buFont typeface="+mj-lt"/>
                        <a:buAutoNum type="arabicPeriod" startAt="2"/>
                      </a:pPr>
                      <a:r>
                        <a:rPr lang="en-GB" sz="1000" b="1" dirty="0">
                          <a:solidFill>
                            <a:schemeClr val="tx1"/>
                          </a:solidFill>
                          <a:effectLst/>
                          <a:latin typeface="+mn-lt"/>
                          <a:ea typeface="PMingLiU"/>
                          <a:cs typeface="Times New Roman" panose="02020603050405020304" pitchFamily="18" charset="0"/>
                        </a:rPr>
                        <a:t>Stakeholders, decision makers and project resourcing</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Who are the project lead, sponsor and project mentor?</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What type of project governance is needed to monitor quality, decide on plans and provide external challenge (e.g., project board, steering group)?</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Who are the key stakeholders with whom you must engage? Where do you expect the most support for this project to come from?</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Who are your delivery partners (e.g., information team)?</a:t>
                      </a:r>
                      <a:endParaRPr lang="en-GB" sz="1000" b="0" dirty="0">
                        <a:solidFill>
                          <a:schemeClr val="tx1"/>
                        </a:solidFill>
                        <a:latin typeface="+mn-lt"/>
                        <a:cs typeface="Arial" panose="020B0604020202020204" pitchFamily="34"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1260000">
                <a:tc>
                  <a:txBody>
                    <a:bodyPr/>
                    <a:lstStyle/>
                    <a:p>
                      <a:pPr marL="180000" indent="-180000" algn="l">
                        <a:spcAft>
                          <a:spcPts val="0"/>
                        </a:spcAft>
                        <a:buFont typeface="+mj-lt"/>
                        <a:buAutoNum type="arabicPeriod" startAt="4"/>
                      </a:pPr>
                      <a:r>
                        <a:rPr lang="en-GB" sz="1000" b="1" dirty="0">
                          <a:solidFill>
                            <a:schemeClr val="tx1"/>
                          </a:solidFill>
                          <a:effectLst/>
                          <a:latin typeface="+mn-lt"/>
                          <a:ea typeface="PMingLiU"/>
                          <a:cs typeface="Times New Roman" panose="02020603050405020304" pitchFamily="18" charset="0"/>
                        </a:rPr>
                        <a:t>Scope of the work</a:t>
                      </a:r>
                    </a:p>
                    <a:p>
                      <a:pPr marL="180975" indent="-180975" defTabSz="933450" eaLnBrk="0" hangingPunct="0">
                        <a:buClr>
                          <a:schemeClr val="accent1"/>
                        </a:buClr>
                        <a:buFont typeface="Wingdings" panose="05000000000000000000" pitchFamily="2" charset="2"/>
                        <a:buChar char="§"/>
                      </a:pPr>
                      <a:r>
                        <a:rPr lang="en-US" sz="1000" dirty="0">
                          <a:solidFill>
                            <a:schemeClr val="tx1"/>
                          </a:solidFill>
                          <a:latin typeface="+mn-lt"/>
                          <a:cs typeface="Arial" panose="020B0604020202020204" pitchFamily="34" charset="0"/>
                        </a:rPr>
                        <a:t>What's included within the project and what's not?  </a:t>
                      </a:r>
                    </a:p>
                    <a:p>
                      <a:pPr marL="180975" indent="-180975" defTabSz="933450" eaLnBrk="0" hangingPunct="0">
                        <a:buClr>
                          <a:schemeClr val="accent1"/>
                        </a:buClr>
                        <a:buFont typeface="Wingdings" panose="05000000000000000000" pitchFamily="2" charset="2"/>
                        <a:buChar char="§"/>
                      </a:pPr>
                      <a:r>
                        <a:rPr lang="en-US" sz="1000" dirty="0">
                          <a:solidFill>
                            <a:schemeClr val="tx1"/>
                          </a:solidFill>
                          <a:latin typeface="+mn-lt"/>
                          <a:cs typeface="Arial" panose="020B0604020202020204" pitchFamily="34" charset="0"/>
                        </a:rPr>
                        <a:t>If it is out of scope, is it being reviewed elsewhere?</a:t>
                      </a:r>
                      <a:endParaRPr lang="en-GB" sz="1000" dirty="0">
                        <a:solidFill>
                          <a:schemeClr val="tx1"/>
                        </a:solidFill>
                        <a:latin typeface="+mn-lt"/>
                        <a:cs typeface="Arial" panose="020B0604020202020204" pitchFamily="34"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729668">
                <a:tc>
                  <a:txBody>
                    <a:bodyPr/>
                    <a:lstStyle/>
                    <a:p>
                      <a:pPr marL="180000" indent="-180000" algn="l">
                        <a:spcAft>
                          <a:spcPts val="0"/>
                        </a:spcAft>
                        <a:buFont typeface="+mj-lt"/>
                        <a:buAutoNum type="arabicPeriod" startAt="6"/>
                      </a:pPr>
                      <a:r>
                        <a:rPr lang="en-GB" sz="1000" b="1" dirty="0">
                          <a:solidFill>
                            <a:schemeClr val="tx1"/>
                          </a:solidFill>
                          <a:effectLst/>
                          <a:latin typeface="+mn-lt"/>
                          <a:ea typeface="PMingLiU"/>
                          <a:cs typeface="Times New Roman" panose="02020603050405020304" pitchFamily="18" charset="0"/>
                        </a:rPr>
                        <a:t>Context / background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00" b="0" dirty="0">
                          <a:solidFill>
                            <a:schemeClr val="tx1"/>
                          </a:solidFill>
                          <a:effectLst/>
                          <a:latin typeface="+mn-lt"/>
                          <a:ea typeface="PMingLiU"/>
                          <a:cs typeface="Times New Roman" panose="02020603050405020304" pitchFamily="18" charset="0"/>
                        </a:rPr>
                        <a:t>Why is the work being done now?</a:t>
                      </a:r>
                    </a:p>
                    <a:p>
                      <a:pPr marL="0" indent="0" algn="l">
                        <a:spcAft>
                          <a:spcPts val="0"/>
                        </a:spcAft>
                        <a:buFont typeface="+mj-lt"/>
                        <a:buNone/>
                      </a:pPr>
                      <a:endParaRPr lang="en-GB" sz="1000" b="0" dirty="0">
                        <a:solidFill>
                          <a:schemeClr val="tx1"/>
                        </a:solidFill>
                        <a:effectLst/>
                        <a:latin typeface="+mn-lt"/>
                        <a:ea typeface="PMingLiU"/>
                        <a:cs typeface="Times New Roman" panose="02020603050405020304" pitchFamily="18"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graphicFrame>
        <p:nvGraphicFramePr>
          <p:cNvPr id="5" name="Table 4">
            <a:extLst>
              <a:ext uri="{FF2B5EF4-FFF2-40B4-BE49-F238E27FC236}">
                <a16:creationId xmlns:a16="http://schemas.microsoft.com/office/drawing/2014/main" id="{20CFAB66-C02A-4309-BF53-232AA3E2CCC1}"/>
              </a:ext>
            </a:extLst>
          </p:cNvPr>
          <p:cNvGraphicFramePr>
            <a:graphicFrameLocks noGrp="1"/>
          </p:cNvGraphicFramePr>
          <p:nvPr>
            <p:extLst>
              <p:ext uri="{D42A27DB-BD31-4B8C-83A1-F6EECF244321}">
                <p14:modId xmlns:p14="http://schemas.microsoft.com/office/powerpoint/2010/main" val="840008560"/>
              </p:ext>
            </p:extLst>
          </p:nvPr>
        </p:nvGraphicFramePr>
        <p:xfrm>
          <a:off x="6096000" y="1742230"/>
          <a:ext cx="5582369" cy="4424400"/>
        </p:xfrm>
        <a:graphic>
          <a:graphicData uri="http://schemas.openxmlformats.org/drawingml/2006/table">
            <a:tbl>
              <a:tblPr firstRow="1" bandRow="1">
                <a:tableStyleId>{5940675A-B579-460E-94D1-54222C63F5DA}</a:tableStyleId>
              </a:tblPr>
              <a:tblGrid>
                <a:gridCol w="5582369">
                  <a:extLst>
                    <a:ext uri="{9D8B030D-6E8A-4147-A177-3AD203B41FA5}">
                      <a16:colId xmlns:a16="http://schemas.microsoft.com/office/drawing/2014/main" val="3993464285"/>
                    </a:ext>
                  </a:extLst>
                </a:gridCol>
              </a:tblGrid>
              <a:tr h="1522800">
                <a:tc>
                  <a:txBody>
                    <a:bodyPr/>
                    <a:lstStyle/>
                    <a:p>
                      <a:pPr marL="180000" indent="-180000" algn="l">
                        <a:spcAft>
                          <a:spcPts val="0"/>
                        </a:spcAft>
                        <a:buFont typeface="+mj-lt"/>
                        <a:buAutoNum type="arabicPeriod" startAt="3"/>
                      </a:pPr>
                      <a:r>
                        <a:rPr lang="en-GB" sz="1000" b="1" dirty="0">
                          <a:solidFill>
                            <a:schemeClr val="tx1"/>
                          </a:solidFill>
                          <a:effectLst/>
                          <a:latin typeface="+mn-lt"/>
                          <a:ea typeface="PMingLiU"/>
                          <a:cs typeface="Times New Roman" panose="02020603050405020304" pitchFamily="18" charset="0"/>
                        </a:rPr>
                        <a:t>Desired outputs and criteria for success</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What are the key performance indicators (financial and non-financial) that will show the project has been successful? What targets are you aiming for on each one (e.g., at least one option which meets criteria X/Y/Z; stakeholder support for our proposal to meet criteria X/Y/Z; a pilot demonstration of achieving Q/C/D)?</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What specific end products are required?</a:t>
                      </a:r>
                    </a:p>
                    <a:p>
                      <a:pPr marL="180975" indent="-180975" defTabSz="933450" eaLnBrk="0" hangingPunct="0">
                        <a:buClr>
                          <a:schemeClr val="accent1"/>
                        </a:buClr>
                        <a:buFont typeface="Wingdings" pitchFamily="2" charset="2"/>
                        <a:buChar char="§"/>
                      </a:pPr>
                      <a:r>
                        <a:rPr lang="en-US" sz="1000" b="0" dirty="0">
                          <a:solidFill>
                            <a:schemeClr val="tx1"/>
                          </a:solidFill>
                          <a:latin typeface="+mn-lt"/>
                          <a:cs typeface="Arial" panose="020B0604020202020204" pitchFamily="34" charset="0"/>
                        </a:rPr>
                        <a:t>Goals should be ‘SMART’ (Specific, Measurable, Attainable, Realistic and Timely)</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1483200">
                <a:tc>
                  <a:txBody>
                    <a:bodyPr/>
                    <a:lstStyle/>
                    <a:p>
                      <a:pPr marL="180000" indent="-180000" algn="l">
                        <a:spcAft>
                          <a:spcPts val="0"/>
                        </a:spcAft>
                        <a:buFont typeface="+mj-lt"/>
                        <a:buAutoNum type="arabicPeriod" startAt="5"/>
                      </a:pPr>
                      <a:r>
                        <a:rPr lang="en-GB" sz="1000" b="1" dirty="0">
                          <a:solidFill>
                            <a:schemeClr val="tx1"/>
                          </a:solidFill>
                          <a:effectLst/>
                          <a:latin typeface="+mn-lt"/>
                          <a:ea typeface="PMingLiU"/>
                          <a:cs typeface="Times New Roman" panose="02020603050405020304" pitchFamily="18" charset="0"/>
                        </a:rPr>
                        <a:t>Outline timings and milestones</a:t>
                      </a:r>
                    </a:p>
                    <a:p>
                      <a:pPr marL="171450" indent="-171450" algn="l">
                        <a:spcAft>
                          <a:spcPts val="0"/>
                        </a:spcAft>
                        <a:buFont typeface="Wingdings" panose="05000000000000000000" pitchFamily="2" charset="2"/>
                        <a:buChar char="§"/>
                      </a:pPr>
                      <a:r>
                        <a:rPr lang="en-US" sz="1000" b="0" dirty="0">
                          <a:solidFill>
                            <a:schemeClr val="tx1"/>
                          </a:solidFill>
                          <a:effectLst/>
                          <a:latin typeface="+mn-lt"/>
                          <a:ea typeface="PMingLiU"/>
                          <a:cs typeface="Times New Roman" panose="02020603050405020304" pitchFamily="18" charset="0"/>
                        </a:rPr>
                        <a:t>When are the project steering groups or end of phase reviews?</a:t>
                      </a:r>
                    </a:p>
                    <a:p>
                      <a:pPr marL="171450" indent="-171450" algn="l">
                        <a:spcAft>
                          <a:spcPts val="0"/>
                        </a:spcAft>
                        <a:buFont typeface="Wingdings" panose="05000000000000000000" pitchFamily="2" charset="2"/>
                        <a:buChar char="§"/>
                      </a:pPr>
                      <a:r>
                        <a:rPr lang="en-US" sz="1000" b="0" dirty="0">
                          <a:solidFill>
                            <a:schemeClr val="tx1"/>
                          </a:solidFill>
                          <a:effectLst/>
                          <a:latin typeface="+mn-lt"/>
                          <a:ea typeface="PMingLiU"/>
                          <a:cs typeface="Times New Roman" panose="02020603050405020304" pitchFamily="18" charset="0"/>
                        </a:rPr>
                        <a:t>When are the key deliverables due?</a:t>
                      </a:r>
                    </a:p>
                    <a:p>
                      <a:pPr marL="0" indent="0" algn="l">
                        <a:spcAft>
                          <a:spcPts val="0"/>
                        </a:spcAft>
                        <a:buFont typeface="+mj-lt"/>
                        <a:buNone/>
                      </a:pPr>
                      <a:endParaRPr lang="en-GB" sz="1000" b="0" dirty="0">
                        <a:solidFill>
                          <a:schemeClr val="tx1"/>
                        </a:solidFill>
                        <a:effectLst/>
                        <a:latin typeface="+mn-lt"/>
                        <a:ea typeface="PMingLiU"/>
                        <a:cs typeface="Times New Roman" panose="02020603050405020304" pitchFamily="18" charset="0"/>
                      </a:endParaRP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418400">
                <a:tc>
                  <a:txBody>
                    <a:bodyPr/>
                    <a:lstStyle/>
                    <a:p>
                      <a:pPr marL="180000" indent="-180000" algn="l">
                        <a:spcAft>
                          <a:spcPts val="0"/>
                        </a:spcAft>
                        <a:buFont typeface="+mj-lt"/>
                        <a:buAutoNum type="arabicPeriod" startAt="7"/>
                      </a:pPr>
                      <a:r>
                        <a:rPr lang="en-GB" sz="1000" b="1" dirty="0">
                          <a:solidFill>
                            <a:schemeClr val="tx1"/>
                          </a:solidFill>
                          <a:effectLst/>
                          <a:latin typeface="+mn-lt"/>
                          <a:ea typeface="PMingLiU"/>
                          <a:cs typeface="Times New Roman" panose="02020603050405020304" pitchFamily="18" charset="0"/>
                        </a:rPr>
                        <a:t>Constraints and risks/dependencies/interfaces</a:t>
                      </a: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US" sz="1000" kern="1200" baseline="0" dirty="0">
                          <a:solidFill>
                            <a:schemeClr val="tx1"/>
                          </a:solidFill>
                          <a:latin typeface="+mn-lt"/>
                          <a:ea typeface="+mn-ea"/>
                          <a:cs typeface="Arial" panose="020B0604020202020204" pitchFamily="34" charset="0"/>
                        </a:rPr>
                        <a:t>Outline the key likely risks/constraints to the project and any interaction with other projects or work</a:t>
                      </a:r>
                    </a:p>
                    <a:p>
                      <a:pPr marL="180975" marR="0" lvl="0" indent="-180975" algn="l" defTabSz="933450" rtl="0" eaLnBrk="0" fontAlgn="auto" latinLnBrk="0" hangingPunct="0">
                        <a:lnSpc>
                          <a:spcPct val="100000"/>
                        </a:lnSpc>
                        <a:spcBef>
                          <a:spcPts val="0"/>
                        </a:spcBef>
                        <a:spcAft>
                          <a:spcPts val="0"/>
                        </a:spcAft>
                        <a:buClr>
                          <a:schemeClr val="accent1"/>
                        </a:buClr>
                        <a:buSzTx/>
                        <a:buFont typeface="Wingdings" pitchFamily="2" charset="2"/>
                        <a:buChar char="§"/>
                        <a:tabLst/>
                        <a:defRPr/>
                      </a:pPr>
                      <a:r>
                        <a:rPr lang="en-AU" sz="1000" kern="1200" dirty="0">
                          <a:solidFill>
                            <a:schemeClr val="tx1"/>
                          </a:solidFill>
                          <a:effectLst/>
                          <a:latin typeface="+mn-lt"/>
                          <a:ea typeface="+mn-ea"/>
                          <a:cs typeface="+mn-cs"/>
                        </a:rPr>
                        <a:t>Consider how the project will impact those in protected characteristic groups</a:t>
                      </a:r>
                    </a:p>
                    <a:p>
                      <a:pPr marL="0" marR="0" lvl="0" indent="0" algn="l" defTabSz="933450" rtl="0" eaLnBrk="0" fontAlgn="auto" latinLnBrk="0" hangingPunct="0">
                        <a:lnSpc>
                          <a:spcPct val="100000"/>
                        </a:lnSpc>
                        <a:spcBef>
                          <a:spcPts val="0"/>
                        </a:spcBef>
                        <a:spcAft>
                          <a:spcPts val="0"/>
                        </a:spcAft>
                        <a:buClr>
                          <a:schemeClr val="accent1"/>
                        </a:buClr>
                        <a:buSzTx/>
                        <a:buFont typeface="Wingdings" pitchFamily="2" charset="2"/>
                        <a:buNone/>
                        <a:tabLst/>
                        <a:defRPr/>
                      </a:pPr>
                      <a:endParaRPr lang="en-US" sz="1000" kern="1200" baseline="0" dirty="0">
                        <a:solidFill>
                          <a:schemeClr val="tx1"/>
                        </a:solidFill>
                        <a:latin typeface="+mn-lt"/>
                        <a:ea typeface="+mn-ea"/>
                        <a:cs typeface="Arial" panose="020B0604020202020204" pitchFamily="34" charset="0"/>
                      </a:endParaRP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sp>
        <p:nvSpPr>
          <p:cNvPr id="6" name="Rectangle 5">
            <a:extLst>
              <a:ext uri="{FF2B5EF4-FFF2-40B4-BE49-F238E27FC236}">
                <a16:creationId xmlns:a16="http://schemas.microsoft.com/office/drawing/2014/main" id="{3A78CCFC-EFE6-420D-8316-89056B9ECDD1}"/>
              </a:ext>
            </a:extLst>
          </p:cNvPr>
          <p:cNvSpPr/>
          <p:nvPr/>
        </p:nvSpPr>
        <p:spPr bwMode="gray">
          <a:xfrm>
            <a:off x="514784" y="1141030"/>
            <a:ext cx="11162432" cy="601200"/>
          </a:xfrm>
          <a:prstGeom prst="rect">
            <a:avLst/>
          </a:prstGeom>
          <a:solidFill>
            <a:schemeClr val="bg1">
              <a:lumMod val="9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36000" rIns="36000" bIns="36000" numCol="1" spcCol="0" rtlCol="0" fromWordArt="0" anchor="t" anchorCtr="0" forceAA="0" compatLnSpc="1">
            <a:prstTxWarp prst="textNoShape">
              <a:avLst/>
            </a:prstTxWarp>
            <a:noAutofit/>
          </a:bodyPr>
          <a:lstStyle/>
          <a:p>
            <a:pPr>
              <a:buClr>
                <a:schemeClr val="accent1"/>
              </a:buClr>
            </a:pPr>
            <a:r>
              <a:rPr lang="en-GB" sz="1200" b="1" dirty="0">
                <a:solidFill>
                  <a:schemeClr val="accent1"/>
                </a:solidFill>
              </a:rPr>
              <a:t>Basic question to be resolved:  </a:t>
            </a:r>
            <a:r>
              <a:rPr lang="en-GB" sz="1200" dirty="0">
                <a:solidFill>
                  <a:schemeClr val="accent1"/>
                </a:solidFill>
              </a:rPr>
              <a:t>As specific as possible and within this as succinct as possible – question should be time-bounded and refer to a specific organisation, department or process. Describe the underlying question that the project is aiming to answer, so you can use it to shape your analysis and test your hypotheses.</a:t>
            </a:r>
          </a:p>
          <a:p>
            <a:pPr>
              <a:buClr>
                <a:schemeClr val="accent1"/>
              </a:buClr>
            </a:pPr>
            <a:endParaRPr lang="en-GB" sz="1200" dirty="0">
              <a:solidFill>
                <a:schemeClr val="accent1"/>
              </a:solidFill>
            </a:endParaRPr>
          </a:p>
        </p:txBody>
      </p:sp>
      <p:sp>
        <p:nvSpPr>
          <p:cNvPr id="3" name="Title 6">
            <a:extLst>
              <a:ext uri="{FF2B5EF4-FFF2-40B4-BE49-F238E27FC236}">
                <a16:creationId xmlns:a16="http://schemas.microsoft.com/office/drawing/2014/main" id="{9CB9BA43-CD29-036E-9CF5-7F69D642C622}"/>
              </a:ext>
            </a:extLst>
          </p:cNvPr>
          <p:cNvSpPr txBox="1">
            <a:spLocks/>
          </p:cNvSpPr>
          <p:nvPr/>
        </p:nvSpPr>
        <p:spPr>
          <a:xfrm>
            <a:off x="415245" y="529282"/>
            <a:ext cx="6437312" cy="480131"/>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2800" b="1" dirty="0"/>
              <a:t>Problem Definition Sheet</a:t>
            </a:r>
            <a:endParaRPr lang="en-GB" sz="2800" b="1" dirty="0"/>
          </a:p>
        </p:txBody>
      </p:sp>
      <p:sp>
        <p:nvSpPr>
          <p:cNvPr id="8" name="Title 6">
            <a:extLst>
              <a:ext uri="{FF2B5EF4-FFF2-40B4-BE49-F238E27FC236}">
                <a16:creationId xmlns:a16="http://schemas.microsoft.com/office/drawing/2014/main" id="{311EEBF4-C9F8-3B10-C92C-35A180CA884A}"/>
              </a:ext>
            </a:extLst>
          </p:cNvPr>
          <p:cNvSpPr txBox="1">
            <a:spLocks/>
          </p:cNvSpPr>
          <p:nvPr/>
        </p:nvSpPr>
        <p:spPr>
          <a:xfrm>
            <a:off x="10368643" y="598532"/>
            <a:ext cx="1375682" cy="34163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Guidance</a:t>
            </a:r>
            <a:endParaRPr lang="en-GB" sz="1800" dirty="0">
              <a:solidFill>
                <a:schemeClr val="tx1"/>
              </a:solidFill>
            </a:endParaRPr>
          </a:p>
        </p:txBody>
      </p:sp>
    </p:spTree>
    <p:extLst>
      <p:ext uri="{BB962C8B-B14F-4D97-AF65-F5344CB8AC3E}">
        <p14:creationId xmlns:p14="http://schemas.microsoft.com/office/powerpoint/2010/main" val="316929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a:xfrm>
            <a:off x="11219290" y="6474729"/>
            <a:ext cx="540000" cy="221645"/>
          </a:xfrm>
        </p:spPr>
        <p:txBody>
          <a:bodyPr/>
          <a:lstStyle/>
          <a:p>
            <a:fld id="{F41FD34E-1804-4A56-9814-F21504CF5C20}" type="slidenum">
              <a:rPr lang="en-GB" smtClean="0"/>
              <a:pPr/>
              <a:t>3</a:t>
            </a:fld>
            <a:endParaRPr lang="en-GB" dirty="0"/>
          </a:p>
        </p:txBody>
      </p:sp>
      <p:graphicFrame>
        <p:nvGraphicFramePr>
          <p:cNvPr id="4" name="Table 3">
            <a:extLst>
              <a:ext uri="{FF2B5EF4-FFF2-40B4-BE49-F238E27FC236}">
                <a16:creationId xmlns:a16="http://schemas.microsoft.com/office/drawing/2014/main" id="{C4AB767B-7C38-442B-9EA8-93F028718B66}"/>
              </a:ext>
            </a:extLst>
          </p:cNvPr>
          <p:cNvGraphicFramePr>
            <a:graphicFrameLocks noGrp="1"/>
          </p:cNvGraphicFramePr>
          <p:nvPr>
            <p:extLst>
              <p:ext uri="{D42A27DB-BD31-4B8C-83A1-F6EECF244321}">
                <p14:modId xmlns:p14="http://schemas.microsoft.com/office/powerpoint/2010/main" val="1931675715"/>
              </p:ext>
            </p:extLst>
          </p:nvPr>
        </p:nvGraphicFramePr>
        <p:xfrm>
          <a:off x="515938" y="1742231"/>
          <a:ext cx="5580629" cy="4422468"/>
        </p:xfrm>
        <a:graphic>
          <a:graphicData uri="http://schemas.openxmlformats.org/drawingml/2006/table">
            <a:tbl>
              <a:tblPr firstRow="1" bandRow="1">
                <a:tableStyleId>{5940675A-B579-460E-94D1-54222C63F5DA}</a:tableStyleId>
              </a:tblPr>
              <a:tblGrid>
                <a:gridCol w="5580629">
                  <a:extLst>
                    <a:ext uri="{9D8B030D-6E8A-4147-A177-3AD203B41FA5}">
                      <a16:colId xmlns:a16="http://schemas.microsoft.com/office/drawing/2014/main" val="3993464285"/>
                    </a:ext>
                  </a:extLst>
                </a:gridCol>
              </a:tblGrid>
              <a:tr h="1432800">
                <a:tc>
                  <a:txBody>
                    <a:bodyPr/>
                    <a:lstStyle/>
                    <a:p>
                      <a:pPr marL="180000" indent="-180000" algn="l">
                        <a:spcAft>
                          <a:spcPts val="0"/>
                        </a:spcAft>
                        <a:buFont typeface="+mj-lt"/>
                        <a:buAutoNum type="arabicPeriod" startAt="2"/>
                      </a:pPr>
                      <a:r>
                        <a:rPr lang="en-GB" sz="1000" b="1" dirty="0">
                          <a:solidFill>
                            <a:schemeClr val="tx1"/>
                          </a:solidFill>
                          <a:effectLst/>
                          <a:latin typeface="+mn-lt"/>
                          <a:ea typeface="PMingLiU"/>
                          <a:cs typeface="Times New Roman" panose="02020603050405020304" pitchFamily="18" charset="0"/>
                        </a:rPr>
                        <a:t>Stakeholders, decision makers and project resourcing</a:t>
                      </a:r>
                    </a:p>
                    <a:p>
                      <a:pPr marL="180975" indent="-180975" defTabSz="933450" eaLnBrk="0" hangingPunct="0">
                        <a:buClr>
                          <a:schemeClr val="accent1"/>
                        </a:buClr>
                        <a:buFont typeface="Wingdings" pitchFamily="2" charset="2"/>
                        <a:buChar char="§"/>
                      </a:pPr>
                      <a:r>
                        <a:rPr lang="en-GB" sz="1000" b="0" dirty="0">
                          <a:solidFill>
                            <a:schemeClr val="tx1"/>
                          </a:solidFill>
                          <a:latin typeface="+mn-lt"/>
                          <a:cs typeface="Arial" panose="020B0604020202020204" pitchFamily="34" charset="0"/>
                        </a:rPr>
                        <a:t>Sponsors:</a:t>
                      </a:r>
                    </a:p>
                    <a:p>
                      <a:pPr marL="180975" indent="-180975" defTabSz="933450" eaLnBrk="0" hangingPunct="0">
                        <a:buClr>
                          <a:schemeClr val="accent1"/>
                        </a:buClr>
                        <a:buFont typeface="Wingdings" pitchFamily="2" charset="2"/>
                        <a:buChar char="§"/>
                      </a:pPr>
                      <a:r>
                        <a:rPr lang="en-GB" sz="1000" b="0" dirty="0">
                          <a:solidFill>
                            <a:schemeClr val="tx1"/>
                          </a:solidFill>
                          <a:latin typeface="+mn-lt"/>
                          <a:cs typeface="Arial" panose="020B0604020202020204" pitchFamily="34" charset="0"/>
                        </a:rPr>
                        <a:t>Steering: </a:t>
                      </a:r>
                    </a:p>
                    <a:p>
                      <a:pPr marL="180975" indent="-180975" defTabSz="933450" eaLnBrk="0" hangingPunct="0">
                        <a:buClr>
                          <a:schemeClr val="accent1"/>
                        </a:buClr>
                        <a:buFont typeface="Wingdings" pitchFamily="2" charset="2"/>
                        <a:buChar char="§"/>
                      </a:pPr>
                      <a:r>
                        <a:rPr lang="en-GB" sz="1000" b="0" dirty="0">
                          <a:solidFill>
                            <a:schemeClr val="tx1"/>
                          </a:solidFill>
                          <a:latin typeface="+mn-lt"/>
                          <a:cs typeface="Arial" panose="020B0604020202020204" pitchFamily="34" charset="0"/>
                        </a:rPr>
                        <a:t>Leads:</a:t>
                      </a:r>
                    </a:p>
                    <a:p>
                      <a:pPr marL="180975" indent="-180975" defTabSz="933450" eaLnBrk="0" hangingPunct="0">
                        <a:buClr>
                          <a:schemeClr val="accent1"/>
                        </a:buClr>
                        <a:buFont typeface="Wingdings" pitchFamily="2" charset="2"/>
                        <a:buChar char="§"/>
                      </a:pPr>
                      <a:r>
                        <a:rPr lang="en-GB" sz="1000" b="0" dirty="0">
                          <a:solidFill>
                            <a:schemeClr val="tx1"/>
                          </a:solidFill>
                          <a:latin typeface="+mn-lt"/>
                          <a:cs typeface="Arial" panose="020B0604020202020204" pitchFamily="34" charset="0"/>
                        </a:rPr>
                        <a:t>Key Stakeholders: </a:t>
                      </a:r>
                    </a:p>
                    <a:p>
                      <a:pPr marL="180975" indent="-180975" defTabSz="933450" eaLnBrk="0" hangingPunct="0">
                        <a:buClr>
                          <a:schemeClr val="accent1"/>
                        </a:buClr>
                        <a:buFont typeface="Wingdings" pitchFamily="2" charset="2"/>
                        <a:buChar char="§"/>
                      </a:pPr>
                      <a:r>
                        <a:rPr lang="en-GB" sz="1000" b="0" dirty="0">
                          <a:solidFill>
                            <a:schemeClr val="tx1"/>
                          </a:solidFill>
                          <a:latin typeface="+mn-lt"/>
                          <a:cs typeface="Arial" panose="020B0604020202020204" pitchFamily="34" charset="0"/>
                        </a:rPr>
                        <a:t>Delivery team:</a:t>
                      </a:r>
                    </a:p>
                    <a:p>
                      <a:pPr marL="180975" indent="-180975" defTabSz="933450" eaLnBrk="0" hangingPunct="0">
                        <a:buClr>
                          <a:schemeClr val="accent1"/>
                        </a:buClr>
                        <a:buFont typeface="Wingdings" pitchFamily="2" charset="2"/>
                        <a:buChar char="§"/>
                      </a:pPr>
                      <a:r>
                        <a:rPr lang="en-GB" sz="1000" b="0" dirty="0">
                          <a:solidFill>
                            <a:schemeClr val="tx1"/>
                          </a:solidFill>
                          <a:latin typeface="+mn-lt"/>
                          <a:cs typeface="Arial" panose="020B0604020202020204" pitchFamily="34" charset="0"/>
                        </a:rPr>
                        <a:t>Support:</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1260000">
                <a:tc>
                  <a:txBody>
                    <a:bodyPr/>
                    <a:lstStyle/>
                    <a:p>
                      <a:pPr marL="180000" indent="-180000" algn="l">
                        <a:spcAft>
                          <a:spcPts val="0"/>
                        </a:spcAft>
                        <a:buFont typeface="+mj-lt"/>
                        <a:buAutoNum type="arabicPeriod" startAt="4"/>
                      </a:pPr>
                      <a:r>
                        <a:rPr lang="en-GB" sz="1000" b="1" dirty="0">
                          <a:solidFill>
                            <a:schemeClr val="tx1"/>
                          </a:solidFill>
                          <a:effectLst/>
                          <a:latin typeface="+mn-lt"/>
                          <a:ea typeface="PMingLiU"/>
                          <a:cs typeface="Times New Roman" panose="02020603050405020304" pitchFamily="18" charset="0"/>
                        </a:rPr>
                        <a:t>Scope of the work</a:t>
                      </a:r>
                    </a:p>
                    <a:p>
                      <a:pPr marL="0" indent="0" defTabSz="933450" eaLnBrk="0" hangingPunct="0">
                        <a:buClr>
                          <a:schemeClr val="accent1"/>
                        </a:buClr>
                        <a:buFont typeface="Wingdings" panose="05000000000000000000" pitchFamily="2" charset="2"/>
                        <a:buNone/>
                      </a:pPr>
                      <a:r>
                        <a:rPr lang="en-GB" sz="1000" dirty="0">
                          <a:solidFill>
                            <a:schemeClr val="tx1"/>
                          </a:solidFill>
                          <a:latin typeface="+mn-lt"/>
                          <a:cs typeface="Arial" panose="020B0604020202020204" pitchFamily="34" charset="0"/>
                        </a:rPr>
                        <a:t>In scope:</a:t>
                      </a:r>
                    </a:p>
                    <a:p>
                      <a:pPr marL="180975" indent="-180975" defTabSz="933450" eaLnBrk="0" hangingPunct="0">
                        <a:buClr>
                          <a:schemeClr val="accent1"/>
                        </a:buClr>
                        <a:buFont typeface="Wingdings" panose="05000000000000000000" pitchFamily="2" charset="2"/>
                        <a:buChar char="§"/>
                      </a:pPr>
                      <a:r>
                        <a:rPr lang="en-GB" sz="1000" dirty="0">
                          <a:solidFill>
                            <a:schemeClr val="tx1"/>
                          </a:solidFill>
                          <a:latin typeface="+mn-lt"/>
                          <a:cs typeface="Arial" panose="020B0604020202020204" pitchFamily="34" charset="0"/>
                        </a:rPr>
                        <a:t>-</a:t>
                      </a:r>
                    </a:p>
                    <a:p>
                      <a:pPr marL="0" indent="0" defTabSz="933450" eaLnBrk="0" hangingPunct="0">
                        <a:buClr>
                          <a:schemeClr val="accent1"/>
                        </a:buClr>
                        <a:buFont typeface="Wingdings" panose="05000000000000000000" pitchFamily="2" charset="2"/>
                        <a:buNone/>
                      </a:pPr>
                      <a:r>
                        <a:rPr lang="en-GB" sz="1000" dirty="0">
                          <a:solidFill>
                            <a:schemeClr val="tx1"/>
                          </a:solidFill>
                          <a:latin typeface="+mn-lt"/>
                          <a:cs typeface="Arial" panose="020B0604020202020204" pitchFamily="34" charset="0"/>
                        </a:rPr>
                        <a:t>Out of scope:</a:t>
                      </a:r>
                    </a:p>
                    <a:p>
                      <a:pPr marL="171450" indent="-171450" defTabSz="933450" eaLnBrk="0" hangingPunct="0">
                        <a:buClr>
                          <a:schemeClr val="accent1"/>
                        </a:buClr>
                        <a:buFont typeface="Wingdings" panose="05000000000000000000" pitchFamily="2" charset="2"/>
                        <a:buChar char="§"/>
                      </a:pPr>
                      <a:r>
                        <a:rPr lang="en-GB" sz="1000" dirty="0">
                          <a:solidFill>
                            <a:schemeClr val="tx1"/>
                          </a:solidFill>
                          <a:latin typeface="+mn-lt"/>
                          <a:cs typeface="Arial" panose="020B0604020202020204" pitchFamily="34" charset="0"/>
                        </a:rPr>
                        <a:t>-</a:t>
                      </a: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729668">
                <a:tc>
                  <a:txBody>
                    <a:bodyPr/>
                    <a:lstStyle/>
                    <a:p>
                      <a:pPr marL="180000" indent="-180000" algn="l">
                        <a:spcAft>
                          <a:spcPts val="0"/>
                        </a:spcAft>
                        <a:buFont typeface="+mj-lt"/>
                        <a:buAutoNum type="arabicPeriod" startAt="6"/>
                      </a:pPr>
                      <a:r>
                        <a:rPr lang="en-GB" sz="1000" b="1" dirty="0">
                          <a:solidFill>
                            <a:schemeClr val="tx1"/>
                          </a:solidFill>
                          <a:effectLst/>
                          <a:latin typeface="+mn-lt"/>
                          <a:ea typeface="PMingLiU"/>
                          <a:cs typeface="Times New Roman" panose="02020603050405020304" pitchFamily="18" charset="0"/>
                        </a:rPr>
                        <a:t>Context / background</a:t>
                      </a:r>
                    </a:p>
                    <a:p>
                      <a:pPr marL="0" indent="0" algn="l">
                        <a:spcAft>
                          <a:spcPts val="0"/>
                        </a:spcAft>
                        <a:buFont typeface="+mj-lt"/>
                        <a:buNone/>
                      </a:pPr>
                      <a:endParaRPr lang="en-GB" sz="1000" b="0" dirty="0">
                        <a:solidFill>
                          <a:schemeClr val="tx1"/>
                        </a:solidFill>
                        <a:effectLst/>
                        <a:latin typeface="+mn-lt"/>
                        <a:ea typeface="PMingLiU"/>
                        <a:cs typeface="Times New Roman" panose="02020603050405020304" pitchFamily="18"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graphicFrame>
        <p:nvGraphicFramePr>
          <p:cNvPr id="5" name="Table 4">
            <a:extLst>
              <a:ext uri="{FF2B5EF4-FFF2-40B4-BE49-F238E27FC236}">
                <a16:creationId xmlns:a16="http://schemas.microsoft.com/office/drawing/2014/main" id="{20CFAB66-C02A-4309-BF53-232AA3E2CCC1}"/>
              </a:ext>
            </a:extLst>
          </p:cNvPr>
          <p:cNvGraphicFramePr>
            <a:graphicFrameLocks noGrp="1"/>
          </p:cNvGraphicFramePr>
          <p:nvPr>
            <p:extLst>
              <p:ext uri="{D42A27DB-BD31-4B8C-83A1-F6EECF244321}">
                <p14:modId xmlns:p14="http://schemas.microsoft.com/office/powerpoint/2010/main" val="2311267685"/>
              </p:ext>
            </p:extLst>
          </p:nvPr>
        </p:nvGraphicFramePr>
        <p:xfrm>
          <a:off x="6096000" y="1742230"/>
          <a:ext cx="5582369" cy="4424400"/>
        </p:xfrm>
        <a:graphic>
          <a:graphicData uri="http://schemas.openxmlformats.org/drawingml/2006/table">
            <a:tbl>
              <a:tblPr firstRow="1" bandRow="1">
                <a:tableStyleId>{5940675A-B579-460E-94D1-54222C63F5DA}</a:tableStyleId>
              </a:tblPr>
              <a:tblGrid>
                <a:gridCol w="5582369">
                  <a:extLst>
                    <a:ext uri="{9D8B030D-6E8A-4147-A177-3AD203B41FA5}">
                      <a16:colId xmlns:a16="http://schemas.microsoft.com/office/drawing/2014/main" val="3993464285"/>
                    </a:ext>
                  </a:extLst>
                </a:gridCol>
              </a:tblGrid>
              <a:tr h="1522800">
                <a:tc>
                  <a:txBody>
                    <a:bodyPr/>
                    <a:lstStyle/>
                    <a:p>
                      <a:pPr marL="180000" indent="-180000" algn="l">
                        <a:spcAft>
                          <a:spcPts val="0"/>
                        </a:spcAft>
                        <a:buFont typeface="+mj-lt"/>
                        <a:buAutoNum type="arabicPeriod" startAt="3"/>
                      </a:pPr>
                      <a:r>
                        <a:rPr lang="en-GB" sz="1000" b="1" dirty="0">
                          <a:solidFill>
                            <a:schemeClr val="tx1"/>
                          </a:solidFill>
                          <a:effectLst/>
                          <a:latin typeface="+mn-lt"/>
                          <a:ea typeface="PMingLiU"/>
                          <a:cs typeface="Times New Roman" panose="02020603050405020304" pitchFamily="18" charset="0"/>
                        </a:rPr>
                        <a:t>Desired outputs and criteria for success</a:t>
                      </a:r>
                    </a:p>
                    <a:p>
                      <a:pPr marL="0" indent="0" defTabSz="933450" eaLnBrk="0" hangingPunct="0">
                        <a:buClr>
                          <a:schemeClr val="accent1"/>
                        </a:buClr>
                        <a:buFont typeface="Wingdings" pitchFamily="2" charset="2"/>
                        <a:buNone/>
                      </a:pPr>
                      <a:r>
                        <a:rPr lang="en-GB" sz="1000" dirty="0">
                          <a:solidFill>
                            <a:schemeClr val="tx1"/>
                          </a:solidFill>
                          <a:latin typeface="+mn-lt"/>
                          <a:cs typeface="Arial" panose="020B0604020202020204" pitchFamily="34" charset="0"/>
                        </a:rPr>
                        <a:t>Output:  </a:t>
                      </a:r>
                    </a:p>
                    <a:p>
                      <a:pPr marL="171450" indent="-171450" defTabSz="933450" eaLnBrk="0" hangingPunct="0">
                        <a:buClr>
                          <a:schemeClr val="accent1"/>
                        </a:buClr>
                        <a:buFont typeface="Wingdings" panose="05000000000000000000" pitchFamily="2" charset="2"/>
                        <a:buChar char="§"/>
                      </a:pPr>
                      <a:r>
                        <a:rPr lang="en-GB" sz="1000" dirty="0">
                          <a:solidFill>
                            <a:schemeClr val="tx1"/>
                          </a:solidFill>
                          <a:latin typeface="+mn-lt"/>
                          <a:cs typeface="Arial" panose="020B0604020202020204" pitchFamily="34" charset="0"/>
                        </a:rPr>
                        <a:t>-</a:t>
                      </a:r>
                    </a:p>
                    <a:p>
                      <a:pPr marL="0" marR="0" lvl="0" indent="0" algn="l" defTabSz="933450" rtl="0" eaLnBrk="0" fontAlgn="auto" latinLnBrk="0" hangingPunct="0">
                        <a:lnSpc>
                          <a:spcPct val="100000"/>
                        </a:lnSpc>
                        <a:spcBef>
                          <a:spcPts val="0"/>
                        </a:spcBef>
                        <a:spcAft>
                          <a:spcPts val="0"/>
                        </a:spcAft>
                        <a:buClr>
                          <a:schemeClr val="accent1"/>
                        </a:buClr>
                        <a:buSzTx/>
                        <a:buFont typeface="Wingdings" pitchFamily="2" charset="2"/>
                        <a:buNone/>
                        <a:tabLst/>
                        <a:defRPr/>
                      </a:pPr>
                      <a:r>
                        <a:rPr lang="en-GB" sz="1000" kern="1200" dirty="0">
                          <a:solidFill>
                            <a:schemeClr val="tx1"/>
                          </a:solidFill>
                          <a:latin typeface="+mn-lt"/>
                          <a:ea typeface="+mn-ea"/>
                          <a:cs typeface="Arial" panose="020B0604020202020204" pitchFamily="34" charset="0"/>
                        </a:rPr>
                        <a:t>Success criteria: </a:t>
                      </a:r>
                    </a:p>
                    <a:p>
                      <a:pPr marL="171450" marR="0" lvl="0" indent="-171450" algn="l" defTabSz="933450" rtl="0" eaLnBrk="0" fontAlgn="auto" latinLnBrk="0" hangingPunct="0">
                        <a:lnSpc>
                          <a:spcPct val="100000"/>
                        </a:lnSpc>
                        <a:spcBef>
                          <a:spcPts val="0"/>
                        </a:spcBef>
                        <a:spcAft>
                          <a:spcPts val="0"/>
                        </a:spcAft>
                        <a:buClr>
                          <a:schemeClr val="accent1"/>
                        </a:buClr>
                        <a:buSzTx/>
                        <a:buFont typeface="Wingdings" panose="05000000000000000000" pitchFamily="2" charset="2"/>
                        <a:buChar char="§"/>
                        <a:tabLst/>
                        <a:defRPr/>
                      </a:pPr>
                      <a:r>
                        <a:rPr lang="en-GB" sz="1000" kern="1200" dirty="0">
                          <a:solidFill>
                            <a:schemeClr val="tx1"/>
                          </a:solidFill>
                          <a:latin typeface="+mn-lt"/>
                          <a:ea typeface="+mn-ea"/>
                          <a:cs typeface="Arial" panose="020B0604020202020204" pitchFamily="34" charset="0"/>
                        </a:rPr>
                        <a:t>- </a:t>
                      </a:r>
                    </a:p>
                    <a:p>
                      <a:pPr marL="171450" marR="0" lvl="0" indent="-171450" algn="l" defTabSz="933450" rtl="0" eaLnBrk="0" fontAlgn="auto" latinLnBrk="0" hangingPunct="0">
                        <a:lnSpc>
                          <a:spcPct val="100000"/>
                        </a:lnSpc>
                        <a:spcBef>
                          <a:spcPts val="0"/>
                        </a:spcBef>
                        <a:spcAft>
                          <a:spcPts val="0"/>
                        </a:spcAft>
                        <a:buClr>
                          <a:schemeClr val="accent1"/>
                        </a:buClr>
                        <a:buSzTx/>
                        <a:buFont typeface="Wingdings" panose="05000000000000000000" pitchFamily="2" charset="2"/>
                        <a:buChar char="§"/>
                        <a:tabLst/>
                        <a:defRPr/>
                      </a:pPr>
                      <a:endParaRPr lang="en-GB" sz="1000" kern="1200" dirty="0">
                        <a:solidFill>
                          <a:schemeClr val="tx1"/>
                        </a:solidFill>
                        <a:latin typeface="+mn-lt"/>
                        <a:ea typeface="+mn-ea"/>
                        <a:cs typeface="Arial" panose="020B0604020202020204" pitchFamily="34" charset="0"/>
                      </a:endParaRPr>
                    </a:p>
                  </a:txBody>
                  <a:tcPr marL="45720" marR="4572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4041561983"/>
                  </a:ext>
                </a:extLst>
              </a:tr>
              <a:tr h="1483200">
                <a:tc>
                  <a:txBody>
                    <a:bodyPr/>
                    <a:lstStyle/>
                    <a:p>
                      <a:pPr marL="180000" indent="-180000" algn="l">
                        <a:spcAft>
                          <a:spcPts val="0"/>
                        </a:spcAft>
                        <a:buFont typeface="+mj-lt"/>
                        <a:buAutoNum type="arabicPeriod" startAt="5"/>
                      </a:pPr>
                      <a:r>
                        <a:rPr lang="en-GB" sz="1000" b="1" dirty="0">
                          <a:solidFill>
                            <a:schemeClr val="tx1"/>
                          </a:solidFill>
                          <a:effectLst/>
                          <a:latin typeface="+mn-lt"/>
                          <a:ea typeface="PMingLiU"/>
                          <a:cs typeface="Times New Roman" panose="02020603050405020304" pitchFamily="18" charset="0"/>
                        </a:rPr>
                        <a:t>Outline timings and milestones</a:t>
                      </a:r>
                    </a:p>
                    <a:p>
                      <a:pPr marL="0" indent="0" algn="l">
                        <a:spcAft>
                          <a:spcPts val="0"/>
                        </a:spcAft>
                        <a:buFont typeface="+mj-lt"/>
                        <a:buNone/>
                      </a:pPr>
                      <a:endParaRPr lang="en-GB" sz="1000" b="0" dirty="0">
                        <a:solidFill>
                          <a:schemeClr val="tx1"/>
                        </a:solidFill>
                        <a:effectLst/>
                        <a:latin typeface="+mn-lt"/>
                        <a:ea typeface="PMingLiU"/>
                        <a:cs typeface="Times New Roman" panose="02020603050405020304" pitchFamily="18" charset="0"/>
                      </a:endParaRP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632405434"/>
                  </a:ext>
                </a:extLst>
              </a:tr>
              <a:tr h="1418400">
                <a:tc>
                  <a:txBody>
                    <a:bodyPr/>
                    <a:lstStyle/>
                    <a:p>
                      <a:pPr marL="180000" indent="-180000" algn="l">
                        <a:spcAft>
                          <a:spcPts val="0"/>
                        </a:spcAft>
                        <a:buFont typeface="+mj-lt"/>
                        <a:buAutoNum type="arabicPeriod" startAt="7"/>
                      </a:pPr>
                      <a:r>
                        <a:rPr lang="en-GB" sz="1000" b="1" dirty="0">
                          <a:solidFill>
                            <a:schemeClr val="tx1"/>
                          </a:solidFill>
                          <a:effectLst/>
                          <a:latin typeface="+mn-lt"/>
                          <a:ea typeface="PMingLiU"/>
                          <a:cs typeface="Times New Roman" panose="02020603050405020304" pitchFamily="18" charset="0"/>
                        </a:rPr>
                        <a:t>Constraints and risks/dependencies/interfaces</a:t>
                      </a:r>
                    </a:p>
                    <a:p>
                      <a:pPr marL="0" indent="0" algn="l">
                        <a:spcAft>
                          <a:spcPts val="0"/>
                        </a:spcAft>
                        <a:buFont typeface="+mj-lt"/>
                        <a:buNone/>
                      </a:pPr>
                      <a:r>
                        <a:rPr lang="en-GB" sz="1000" kern="1200" baseline="0" dirty="0">
                          <a:solidFill>
                            <a:schemeClr val="tx1"/>
                          </a:solidFill>
                          <a:latin typeface="+mn-lt"/>
                          <a:ea typeface="+mn-ea"/>
                          <a:cs typeface="Arial" panose="020B0604020202020204" pitchFamily="34" charset="0"/>
                        </a:rPr>
                        <a:t>Challenges:</a:t>
                      </a:r>
                    </a:p>
                    <a:p>
                      <a:pPr marL="3175" lvl="0" indent="-285750">
                        <a:buClr>
                          <a:schemeClr val="accent1"/>
                        </a:buClr>
                        <a:buFont typeface="Wingdings" panose="05000000000000000000" pitchFamily="2" charset="2"/>
                        <a:buChar char="§"/>
                      </a:pPr>
                      <a:r>
                        <a:rPr lang="en-GB" sz="1000" kern="1200" baseline="0" dirty="0">
                          <a:solidFill>
                            <a:schemeClr val="tx1"/>
                          </a:solidFill>
                          <a:latin typeface="+mn-lt"/>
                          <a:ea typeface="+mn-ea"/>
                          <a:cs typeface="Arial" panose="020B0604020202020204" pitchFamily="34" charset="0"/>
                        </a:rPr>
                        <a:t>-</a:t>
                      </a:r>
                    </a:p>
                    <a:p>
                      <a:pPr marL="0" marR="0" lvl="0" indent="0" algn="l" defTabSz="933450" rtl="0" eaLnBrk="0" fontAlgn="auto" latinLnBrk="0" hangingPunct="0">
                        <a:lnSpc>
                          <a:spcPct val="100000"/>
                        </a:lnSpc>
                        <a:spcBef>
                          <a:spcPts val="0"/>
                        </a:spcBef>
                        <a:spcAft>
                          <a:spcPts val="0"/>
                        </a:spcAft>
                        <a:buClr>
                          <a:schemeClr val="accent1"/>
                        </a:buClr>
                        <a:buSzTx/>
                        <a:buFont typeface="Wingdings" pitchFamily="2" charset="2"/>
                        <a:buNone/>
                        <a:tabLst/>
                        <a:defRPr/>
                      </a:pPr>
                      <a:r>
                        <a:rPr lang="en-GB" sz="1000" kern="1200" baseline="0" dirty="0">
                          <a:solidFill>
                            <a:schemeClr val="tx1"/>
                          </a:solidFill>
                          <a:latin typeface="+mn-lt"/>
                          <a:ea typeface="+mn-ea"/>
                          <a:cs typeface="Arial" panose="020B0604020202020204" pitchFamily="34" charset="0"/>
                        </a:rPr>
                        <a:t>Risks:</a:t>
                      </a:r>
                      <a:endParaRPr lang="en-GB" sz="1000" dirty="0"/>
                    </a:p>
                    <a:p>
                      <a:pPr marL="3175" lvl="0" indent="-285750">
                        <a:buClr>
                          <a:schemeClr val="accent1"/>
                        </a:buClr>
                        <a:buFont typeface="Wingdings" panose="05000000000000000000" pitchFamily="2" charset="2"/>
                        <a:buChar char="§"/>
                      </a:pPr>
                      <a:r>
                        <a:rPr lang="en-GB" sz="1000" kern="1200" baseline="0" dirty="0">
                          <a:solidFill>
                            <a:schemeClr val="tx1"/>
                          </a:solidFill>
                          <a:latin typeface="+mn-lt"/>
                          <a:ea typeface="+mn-ea"/>
                          <a:cs typeface="Arial" panose="020B0604020202020204" pitchFamily="34" charset="0"/>
                        </a:rPr>
                        <a:t>-</a:t>
                      </a:r>
                    </a:p>
                  </a:txBody>
                  <a:tcPr>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solidFill>
                      <a:prstDash val="solid"/>
                      <a:round/>
                      <a:headEnd type="none" w="med" len="med"/>
                      <a:tailEnd type="none" w="med" len="med"/>
                    </a:lnT>
                    <a:lnB w="63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167854457"/>
                  </a:ext>
                </a:extLst>
              </a:tr>
            </a:tbl>
          </a:graphicData>
        </a:graphic>
      </p:graphicFrame>
      <p:sp>
        <p:nvSpPr>
          <p:cNvPr id="6" name="Rectangle 5">
            <a:extLst>
              <a:ext uri="{FF2B5EF4-FFF2-40B4-BE49-F238E27FC236}">
                <a16:creationId xmlns:a16="http://schemas.microsoft.com/office/drawing/2014/main" id="{3A78CCFC-EFE6-420D-8316-89056B9ECDD1}"/>
              </a:ext>
            </a:extLst>
          </p:cNvPr>
          <p:cNvSpPr/>
          <p:nvPr/>
        </p:nvSpPr>
        <p:spPr bwMode="gray">
          <a:xfrm>
            <a:off x="514784" y="1141030"/>
            <a:ext cx="11162432" cy="601200"/>
          </a:xfrm>
          <a:prstGeom prst="rect">
            <a:avLst/>
          </a:prstGeom>
          <a:solidFill>
            <a:schemeClr val="bg1">
              <a:lumMod val="9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36000" rIns="36000" bIns="36000" numCol="1" spcCol="0" rtlCol="0" fromWordArt="0" anchor="t" anchorCtr="0" forceAA="0" compatLnSpc="1">
            <a:prstTxWarp prst="textNoShape">
              <a:avLst/>
            </a:prstTxWarp>
            <a:noAutofit/>
          </a:bodyPr>
          <a:lstStyle/>
          <a:p>
            <a:pPr>
              <a:buClr>
                <a:schemeClr val="accent1"/>
              </a:buClr>
            </a:pPr>
            <a:r>
              <a:rPr lang="en-GB" sz="1200" dirty="0">
                <a:solidFill>
                  <a:schemeClr val="accent1"/>
                </a:solidFill>
              </a:rPr>
              <a:t>Basic question to be resolved</a:t>
            </a:r>
          </a:p>
          <a:p>
            <a:pPr>
              <a:buClr>
                <a:schemeClr val="accent1"/>
              </a:buClr>
            </a:pPr>
            <a:endParaRPr lang="en-GB" sz="1200" dirty="0">
              <a:solidFill>
                <a:schemeClr val="accent1"/>
              </a:solidFill>
            </a:endParaRPr>
          </a:p>
        </p:txBody>
      </p:sp>
      <p:sp>
        <p:nvSpPr>
          <p:cNvPr id="3" name="Title 6">
            <a:extLst>
              <a:ext uri="{FF2B5EF4-FFF2-40B4-BE49-F238E27FC236}">
                <a16:creationId xmlns:a16="http://schemas.microsoft.com/office/drawing/2014/main" id="{9CB9BA43-CD29-036E-9CF5-7F69D642C622}"/>
              </a:ext>
            </a:extLst>
          </p:cNvPr>
          <p:cNvSpPr txBox="1">
            <a:spLocks/>
          </p:cNvSpPr>
          <p:nvPr/>
        </p:nvSpPr>
        <p:spPr>
          <a:xfrm>
            <a:off x="415245" y="529282"/>
            <a:ext cx="6437312" cy="480131"/>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2800" b="1" dirty="0"/>
              <a:t>Problem Definition Sheet</a:t>
            </a:r>
            <a:endParaRPr lang="en-GB" sz="2800" b="1" dirty="0"/>
          </a:p>
        </p:txBody>
      </p:sp>
      <p:sp>
        <p:nvSpPr>
          <p:cNvPr id="8" name="Title 6">
            <a:extLst>
              <a:ext uri="{FF2B5EF4-FFF2-40B4-BE49-F238E27FC236}">
                <a16:creationId xmlns:a16="http://schemas.microsoft.com/office/drawing/2014/main" id="{311EEBF4-C9F8-3B10-C92C-35A180CA884A}"/>
              </a:ext>
            </a:extLst>
          </p:cNvPr>
          <p:cNvSpPr txBox="1">
            <a:spLocks/>
          </p:cNvSpPr>
          <p:nvPr/>
        </p:nvSpPr>
        <p:spPr>
          <a:xfrm>
            <a:off x="10515187" y="598532"/>
            <a:ext cx="1229138" cy="341630"/>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Template</a:t>
            </a:r>
            <a:endParaRPr lang="en-GB" sz="1800" dirty="0">
              <a:solidFill>
                <a:schemeClr val="tx1"/>
              </a:solidFill>
            </a:endParaRPr>
          </a:p>
        </p:txBody>
      </p:sp>
    </p:spTree>
    <p:extLst>
      <p:ext uri="{BB962C8B-B14F-4D97-AF65-F5344CB8AC3E}">
        <p14:creationId xmlns:p14="http://schemas.microsoft.com/office/powerpoint/2010/main" val="31441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1E14F29-1B94-4E4A-8E1F-A94979412015}"/>
              </a:ext>
            </a:extLst>
          </p:cNvPr>
          <p:cNvSpPr>
            <a:spLocks noGrp="1"/>
          </p:cNvSpPr>
          <p:nvPr>
            <p:ph type="title"/>
          </p:nvPr>
        </p:nvSpPr>
        <p:spPr>
          <a:xfrm>
            <a:off x="496888" y="528051"/>
            <a:ext cx="11304888" cy="480131"/>
          </a:xfrm>
        </p:spPr>
        <p:txBody>
          <a:bodyPr/>
          <a:lstStyle/>
          <a:p>
            <a:r>
              <a:rPr lang="en-US" sz="2800" b="1" dirty="0"/>
              <a:t>How to use a PDS (from our FEP &amp; PSAT </a:t>
            </a:r>
            <a:r>
              <a:rPr lang="en-US" sz="2800" b="1" dirty="0" err="1"/>
              <a:t>programmes</a:t>
            </a:r>
            <a:r>
              <a:rPr lang="en-US" sz="2800" b="1" dirty="0"/>
              <a:t>)</a:t>
            </a:r>
            <a:endParaRPr lang="en-GB" sz="2800" b="1" dirty="0"/>
          </a:p>
        </p:txBody>
      </p:sp>
      <p:sp>
        <p:nvSpPr>
          <p:cNvPr id="4" name="Slide Number Placeholder 3">
            <a:extLst>
              <a:ext uri="{FF2B5EF4-FFF2-40B4-BE49-F238E27FC236}">
                <a16:creationId xmlns:a16="http://schemas.microsoft.com/office/drawing/2014/main" id="{216957A0-C3DB-440A-8D50-4BFD5FAE8954}"/>
              </a:ext>
            </a:extLst>
          </p:cNvPr>
          <p:cNvSpPr>
            <a:spLocks noGrp="1"/>
          </p:cNvSpPr>
          <p:nvPr>
            <p:ph type="sldNum" sz="quarter" idx="12"/>
          </p:nvPr>
        </p:nvSpPr>
        <p:spPr>
          <a:xfrm>
            <a:off x="11225818" y="6377174"/>
            <a:ext cx="540000" cy="246221"/>
          </a:xfrm>
        </p:spPr>
        <p:txBody>
          <a:bodyPr/>
          <a:lstStyle/>
          <a:p>
            <a:fld id="{F41FD34E-1804-4A56-9814-F21504CF5C20}" type="slidenum">
              <a:rPr lang="en-GB" smtClean="0"/>
              <a:pPr/>
              <a:t>4</a:t>
            </a:fld>
            <a:endParaRPr lang="en-GB"/>
          </a:p>
        </p:txBody>
      </p:sp>
      <p:sp>
        <p:nvSpPr>
          <p:cNvPr id="12" name="Text Placeholder 6">
            <a:extLst>
              <a:ext uri="{FF2B5EF4-FFF2-40B4-BE49-F238E27FC236}">
                <a16:creationId xmlns:a16="http://schemas.microsoft.com/office/drawing/2014/main" id="{681011DE-D30D-4401-AA08-91277D346CAA}"/>
              </a:ext>
            </a:extLst>
          </p:cNvPr>
          <p:cNvSpPr txBox="1">
            <a:spLocks/>
          </p:cNvSpPr>
          <p:nvPr/>
        </p:nvSpPr>
        <p:spPr bwMode="gray">
          <a:xfrm>
            <a:off x="7779483" y="1261733"/>
            <a:ext cx="2587941" cy="430887"/>
          </a:xfrm>
          <a:prstGeom prst="rect">
            <a:avLst/>
          </a:prstGeom>
        </p:spPr>
        <p:txBody>
          <a:bodyPr/>
          <a:lst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solidFill>
                  <a:schemeClr val="accent1"/>
                </a:solidFill>
              </a:rPr>
              <a:t>PowerPoint instructions</a:t>
            </a:r>
          </a:p>
        </p:txBody>
      </p:sp>
      <p:sp>
        <p:nvSpPr>
          <p:cNvPr id="13" name="TextBox 12">
            <a:extLst>
              <a:ext uri="{FF2B5EF4-FFF2-40B4-BE49-F238E27FC236}">
                <a16:creationId xmlns:a16="http://schemas.microsoft.com/office/drawing/2014/main" id="{22E3BCAF-503F-44ED-9A04-31F5325DD651}"/>
              </a:ext>
            </a:extLst>
          </p:cNvPr>
          <p:cNvSpPr txBox="1"/>
          <p:nvPr/>
        </p:nvSpPr>
        <p:spPr bwMode="gray">
          <a:xfrm>
            <a:off x="615327" y="1261733"/>
            <a:ext cx="6962814" cy="954107"/>
          </a:xfrm>
          <a:prstGeom prst="rect">
            <a:avLst/>
          </a:prstGeom>
          <a:noFill/>
        </p:spPr>
        <p:txBody>
          <a:bodyPr wrap="square" lIns="0" tIns="0" rIns="0" bIns="0" rtlCol="0">
            <a:spAutoFit/>
          </a:bodyPr>
          <a:lstStyle/>
          <a:p>
            <a:r>
              <a:rPr lang="en-GB" sz="1400" b="1" dirty="0">
                <a:solidFill>
                  <a:schemeClr val="tx2"/>
                </a:solidFill>
              </a:rPr>
              <a:t>What is this tool?</a:t>
            </a:r>
          </a:p>
          <a:p>
            <a:r>
              <a:rPr lang="en-GB" sz="1200" dirty="0"/>
              <a:t>The Problem Definition Sheet (‘PDS’) is a one page overview of the objectives for a ‘problem solving’ project where the required output and success factors are clear (the ‘solution space’), but the answer is not. Its main purpose is to ensure that the project team and stakeholders start the project from the same base.</a:t>
            </a:r>
          </a:p>
        </p:txBody>
      </p:sp>
      <p:sp>
        <p:nvSpPr>
          <p:cNvPr id="14" name="TextBox 13">
            <a:extLst>
              <a:ext uri="{FF2B5EF4-FFF2-40B4-BE49-F238E27FC236}">
                <a16:creationId xmlns:a16="http://schemas.microsoft.com/office/drawing/2014/main" id="{371AE8E7-9237-4377-81BA-1B935CEA6E9A}"/>
              </a:ext>
            </a:extLst>
          </p:cNvPr>
          <p:cNvSpPr txBox="1"/>
          <p:nvPr/>
        </p:nvSpPr>
        <p:spPr bwMode="gray">
          <a:xfrm>
            <a:off x="615326" y="3381583"/>
            <a:ext cx="6857501" cy="2769989"/>
          </a:xfrm>
          <a:prstGeom prst="rect">
            <a:avLst/>
          </a:prstGeom>
          <a:noFill/>
        </p:spPr>
        <p:txBody>
          <a:bodyPr wrap="square" lIns="0" tIns="0" rIns="0" bIns="0" rtlCol="0">
            <a:spAutoFit/>
          </a:bodyPr>
          <a:lstStyle/>
          <a:p>
            <a:pPr marL="185738" indent="-185738"/>
            <a:r>
              <a:rPr lang="en-GB" sz="1400" b="1" dirty="0">
                <a:solidFill>
                  <a:schemeClr val="tx2"/>
                </a:solidFill>
              </a:rPr>
              <a:t>Tips for problem definition</a:t>
            </a:r>
          </a:p>
          <a:p>
            <a:pPr marL="185738" indent="-185738">
              <a:spcAft>
                <a:spcPts val="600"/>
              </a:spcAft>
              <a:buClr>
                <a:schemeClr val="accent1"/>
              </a:buClr>
              <a:buFont typeface="Wingdings" pitchFamily="2" charset="2"/>
              <a:buChar char="§"/>
            </a:pPr>
            <a:r>
              <a:rPr lang="en-GB" sz="1200" dirty="0"/>
              <a:t>The PDS is most useful when it’s a </a:t>
            </a:r>
            <a:r>
              <a:rPr lang="en-GB" sz="1200" b="1" dirty="0"/>
              <a:t>live document,</a:t>
            </a:r>
            <a:r>
              <a:rPr lang="en-GB" sz="1200" dirty="0"/>
              <a:t> reviewed and refined regularly by the team with their sponsor – use a first draft when scoping and test it widely with the team and stakeholders until you are sure everyone is on the same page. Don’t be afraid to return to the PDS to reflect your increased understanding, or if stakeholders seek to widen the scope</a:t>
            </a:r>
          </a:p>
          <a:p>
            <a:pPr marL="185738" indent="-185738">
              <a:spcAft>
                <a:spcPts val="600"/>
              </a:spcAft>
              <a:buClr>
                <a:schemeClr val="accent1"/>
              </a:buClr>
              <a:buFont typeface="Wingdings" pitchFamily="2" charset="2"/>
              <a:buChar char="§"/>
            </a:pPr>
            <a:r>
              <a:rPr lang="en-GB" sz="1200" dirty="0"/>
              <a:t>Expect to spend 60% of the time agreeing the ‘question’ –  which your issue tree will structure into workstreams and your hypothesis tree will aim to answer – as it drives all your problem solving. It should be as specific as possible and within this as succinct as possible. The question should be time-bounded and refer to a specific organisation/department or process</a:t>
            </a:r>
          </a:p>
          <a:p>
            <a:pPr marL="185738" indent="-185738">
              <a:spcAft>
                <a:spcPts val="600"/>
              </a:spcAft>
              <a:buClr>
                <a:schemeClr val="accent1"/>
              </a:buClr>
              <a:buFont typeface="Wingdings" pitchFamily="2" charset="2"/>
              <a:buChar char="§"/>
            </a:pPr>
            <a:r>
              <a:rPr lang="en-GB" sz="1200" dirty="0"/>
              <a:t>Make sure you identify both the outputs of your project (e.g., a report of options or recommendations, or an implemented solution) and the success criteria (e.g., when you meet these you will stop)</a:t>
            </a:r>
          </a:p>
        </p:txBody>
      </p:sp>
      <p:sp>
        <p:nvSpPr>
          <p:cNvPr id="15" name="TextBox 14">
            <a:extLst>
              <a:ext uri="{FF2B5EF4-FFF2-40B4-BE49-F238E27FC236}">
                <a16:creationId xmlns:a16="http://schemas.microsoft.com/office/drawing/2014/main" id="{73C75D35-5F4A-4296-857D-FAB374983D0D}"/>
              </a:ext>
            </a:extLst>
          </p:cNvPr>
          <p:cNvSpPr txBox="1"/>
          <p:nvPr/>
        </p:nvSpPr>
        <p:spPr bwMode="gray">
          <a:xfrm>
            <a:off x="615327" y="2413991"/>
            <a:ext cx="6857500" cy="769441"/>
          </a:xfrm>
          <a:prstGeom prst="rect">
            <a:avLst/>
          </a:prstGeom>
          <a:noFill/>
        </p:spPr>
        <p:txBody>
          <a:bodyPr wrap="square" lIns="0" tIns="0" rIns="0" bIns="0" rtlCol="0">
            <a:spAutoFit/>
          </a:bodyPr>
          <a:lstStyle/>
          <a:p>
            <a:r>
              <a:rPr lang="en-GB" sz="1400" b="1" dirty="0">
                <a:solidFill>
                  <a:schemeClr val="tx2"/>
                </a:solidFill>
              </a:rPr>
              <a:t>When to use this tool?</a:t>
            </a:r>
            <a:br>
              <a:rPr lang="en-GB" sz="1400" dirty="0">
                <a:solidFill>
                  <a:schemeClr val="tx2"/>
                </a:solidFill>
              </a:rPr>
            </a:br>
            <a:r>
              <a:rPr lang="en-GB" sz="1200" dirty="0"/>
              <a:t>The PDS should be used throughout the project. It guides the problem solving towards an answer to the ‘question’ which meets the success criteria, and helps the team stay within the boundaries for timing, resourcing and scope</a:t>
            </a:r>
          </a:p>
        </p:txBody>
      </p:sp>
      <p:cxnSp>
        <p:nvCxnSpPr>
          <p:cNvPr id="16" name="Straight Connector 15">
            <a:extLst>
              <a:ext uri="{FF2B5EF4-FFF2-40B4-BE49-F238E27FC236}">
                <a16:creationId xmlns:a16="http://schemas.microsoft.com/office/drawing/2014/main" id="{86C2252C-1A6D-48AE-B8ED-CB0766922258}"/>
              </a:ext>
            </a:extLst>
          </p:cNvPr>
          <p:cNvCxnSpPr>
            <a:cxnSpLocks/>
          </p:cNvCxnSpPr>
          <p:nvPr/>
        </p:nvCxnSpPr>
        <p:spPr bwMode="gray">
          <a:xfrm>
            <a:off x="7663456" y="1530159"/>
            <a:ext cx="0" cy="246477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F62D753D-A8ED-4CB2-9824-D31C50BF8B22}"/>
              </a:ext>
            </a:extLst>
          </p:cNvPr>
          <p:cNvSpPr txBox="1">
            <a:spLocks/>
          </p:cNvSpPr>
          <p:nvPr/>
        </p:nvSpPr>
        <p:spPr bwMode="gray">
          <a:xfrm>
            <a:off x="7878725" y="1530159"/>
            <a:ext cx="3797337" cy="1668149"/>
          </a:xfrm>
          <a:prstGeom prst="rect">
            <a:avLst/>
          </a:prstGeom>
        </p:spPr>
        <p:txBody>
          <a:bodyPr vert="horz" wrap="square" lIns="0" tIns="0" rIns="0" bIns="0" rtlCol="0">
            <a:spAutoFit/>
          </a:bodyPr>
          <a:lstStyle>
            <a:lvl1pPr marL="0" indent="0" algn="l" defTabSz="914400" rtl="0" eaLnBrk="1" latinLnBrk="0" hangingPunct="1">
              <a:spcBef>
                <a:spcPct val="20000"/>
              </a:spcBef>
              <a:buClr>
                <a:schemeClr val="accent1"/>
              </a:buClr>
              <a:buFont typeface="Wingdings" panose="05000000000000000000" pitchFamily="2" charset="2"/>
              <a:buNone/>
              <a:defRPr sz="1600" b="1" kern="1200" cap="all" baseline="0">
                <a:solidFill>
                  <a:schemeClr val="tx1"/>
                </a:solidFill>
                <a:latin typeface="+mn-lt"/>
                <a:ea typeface="+mn-ea"/>
                <a:cs typeface="+mn-cs"/>
              </a:defRPr>
            </a:lvl1pPr>
            <a:lvl2pPr marL="357188" indent="-17145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542925"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714375" indent="-171450" algn="l" defTabSz="914400" rtl="0" eaLnBrk="1" latinLnBrk="0" hangingPunct="1">
              <a:spcBef>
                <a:spcPct val="200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900113"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spcAft>
                <a:spcPts val="1200"/>
              </a:spcAft>
              <a:buFont typeface="Wingdings" panose="05000000000000000000" pitchFamily="2" charset="2"/>
              <a:buChar char="§"/>
            </a:pPr>
            <a:r>
              <a:rPr lang="en-GB" sz="1200" b="0" cap="none" dirty="0"/>
              <a:t>The guiding question is coloured to highlight its role as the focus of the problem solving</a:t>
            </a:r>
          </a:p>
          <a:p>
            <a:pPr marL="171450" indent="-171450">
              <a:spcAft>
                <a:spcPts val="1200"/>
              </a:spcAft>
              <a:buFont typeface="Wingdings" panose="05000000000000000000" pitchFamily="2" charset="2"/>
              <a:buChar char="§"/>
            </a:pPr>
            <a:r>
              <a:rPr lang="en-GB" sz="1200" b="0" cap="none" dirty="0"/>
              <a:t>This template is created with three table shapes, each one column wide. The top one is a single cell. Adjust the other two to match your content – just make sure they meet in the middle, and align at the bottom (we recommend keeping them in the suggested sequence 1-7)</a:t>
            </a:r>
          </a:p>
        </p:txBody>
      </p:sp>
      <p:sp>
        <p:nvSpPr>
          <p:cNvPr id="24" name="TextBox 23">
            <a:extLst>
              <a:ext uri="{FF2B5EF4-FFF2-40B4-BE49-F238E27FC236}">
                <a16:creationId xmlns:a16="http://schemas.microsoft.com/office/drawing/2014/main" id="{F7E1A622-1B57-434C-BF64-F1EBE0740D49}"/>
              </a:ext>
            </a:extLst>
          </p:cNvPr>
          <p:cNvSpPr txBox="1"/>
          <p:nvPr/>
        </p:nvSpPr>
        <p:spPr bwMode="gray">
          <a:xfrm>
            <a:off x="7779483" y="3361223"/>
            <a:ext cx="4209305" cy="307777"/>
          </a:xfrm>
          <a:prstGeom prst="rect">
            <a:avLst/>
          </a:prstGeom>
          <a:noFill/>
        </p:spPr>
        <p:txBody>
          <a:bodyPr wrap="square" rtlCol="0">
            <a:spAutoFit/>
          </a:bodyPr>
          <a:lstStyle/>
          <a:p>
            <a:r>
              <a:rPr lang="en-GB" sz="1400" b="1" dirty="0">
                <a:solidFill>
                  <a:schemeClr val="tx2"/>
                </a:solidFill>
              </a:rPr>
              <a:t>Find more tools, templates and videos at:</a:t>
            </a:r>
            <a:endParaRPr lang="en-GB" sz="1000" b="1" dirty="0"/>
          </a:p>
        </p:txBody>
      </p:sp>
      <p:sp>
        <p:nvSpPr>
          <p:cNvPr id="28" name="TextBox 27">
            <a:extLst>
              <a:ext uri="{FF2B5EF4-FFF2-40B4-BE49-F238E27FC236}">
                <a16:creationId xmlns:a16="http://schemas.microsoft.com/office/drawing/2014/main" id="{32AE37E6-3C4A-40B7-9407-FB70A2988A38}"/>
              </a:ext>
            </a:extLst>
          </p:cNvPr>
          <p:cNvSpPr txBox="1"/>
          <p:nvPr/>
        </p:nvSpPr>
        <p:spPr bwMode="gray">
          <a:xfrm>
            <a:off x="7491732" y="3687154"/>
            <a:ext cx="3962408" cy="307777"/>
          </a:xfrm>
          <a:prstGeom prst="rect">
            <a:avLst/>
          </a:prstGeom>
          <a:noFill/>
        </p:spPr>
        <p:txBody>
          <a:bodyPr wrap="square" rtlCol="0">
            <a:spAutoFit/>
          </a:bodyPr>
          <a:lstStyle/>
          <a:p>
            <a:pPr algn="ctr"/>
            <a:r>
              <a:rPr lang="en-GB" sz="1400" dirty="0">
                <a:hlinkClick r:id="rId2"/>
              </a:rPr>
              <a:t>thepsc.co.uk/capability-building/</a:t>
            </a:r>
            <a:endParaRPr lang="en-GB" sz="1400" dirty="0"/>
          </a:p>
        </p:txBody>
      </p:sp>
    </p:spTree>
    <p:extLst>
      <p:ext uri="{BB962C8B-B14F-4D97-AF65-F5344CB8AC3E}">
        <p14:creationId xmlns:p14="http://schemas.microsoft.com/office/powerpoint/2010/main" val="1886015515"/>
      </p:ext>
    </p:extLst>
  </p:cSld>
  <p:clrMapOvr>
    <a:masterClrMapping/>
  </p:clrMapOvr>
</p:sld>
</file>

<file path=ppt/theme/theme1.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lIns="36000" tIns="36000" rIns="36000" bIns="36000"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sz="1600" dirty="0" smtClean="0"/>
        </a:defPPr>
      </a:lstStyle>
    </a:txDef>
  </a:objectDefaults>
  <a:extraClrSchemeLst/>
  <a:extLst>
    <a:ext uri="{05A4C25C-085E-4340-85A3-A5531E510DB2}">
      <thm15:themeFamily xmlns:thm15="http://schemas.microsoft.com/office/thememl/2012/main" name="The PSC Story Master Template v1a (with guidance)" id="{74C4BDF2-2EDB-4571-9DD9-D3130DBF6683}" vid="{0121F342-1E47-494A-B32A-549288EB80F7}"/>
    </a:ext>
  </a:extLst>
</a:theme>
</file>

<file path=ppt/theme/theme2.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PSC Story Master Template v1a (with guidance)</Template>
  <TotalTime>4402</TotalTime>
  <Words>846</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Gilroy Medium</vt:lpstr>
      <vt:lpstr>Wingdings</vt:lpstr>
      <vt:lpstr>Office Theme</vt:lpstr>
      <vt:lpstr>Problem Definition Sheet (PDS) – Guidance and Template</vt:lpstr>
      <vt:lpstr>PowerPoint Presentation</vt:lpstr>
      <vt:lpstr>PowerPoint Presentation</vt:lpstr>
      <vt:lpstr>How to use a PDS (from our FEP &amp; PSAT programmes)</vt:lpstr>
    </vt:vector>
  </TitlesOfParts>
  <Company>The 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(PDS) Template</dc:title>
  <dc:creator>The PSC</dc:creator>
  <cp:lastModifiedBy>Sophia Martin</cp:lastModifiedBy>
  <cp:revision>21</cp:revision>
  <dcterms:created xsi:type="dcterms:W3CDTF">2020-07-06T10:22:31Z</dcterms:created>
  <dcterms:modified xsi:type="dcterms:W3CDTF">2023-08-08T15:15:52Z</dcterms:modified>
</cp:coreProperties>
</file>