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4" r:id="rId2"/>
    <p:sldId id="272" r:id="rId3"/>
    <p:sldId id="275" r:id="rId4"/>
    <p:sldId id="270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E5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7738" autoAdjust="0"/>
  </p:normalViewPr>
  <p:slideViewPr>
    <p:cSldViewPr snapToGrid="0">
      <p:cViewPr varScale="1">
        <p:scale>
          <a:sx n="58" d="100"/>
          <a:sy n="58" d="100"/>
        </p:scale>
        <p:origin x="9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4" d="100"/>
          <a:sy n="124" d="100"/>
        </p:scale>
        <p:origin x="2058" y="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29598-BE1A-4601-A274-3894E0F3A8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8198864" y="6341665"/>
            <a:ext cx="743764" cy="34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88EE1B7E-E0D8-48C9-A28D-CCF9BBB79966}" type="slidenum">
              <a:rPr lang="en-GB" sz="1000" smtClean="0"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742688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083" y="604578"/>
            <a:ext cx="6845834" cy="385078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083" y="4641155"/>
            <a:ext cx="6845834" cy="1967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0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604838"/>
            <a:ext cx="6845300" cy="385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9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604838"/>
            <a:ext cx="6845300" cy="385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0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604838"/>
            <a:ext cx="6845300" cy="385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36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_US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www.thepsc.co.uk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psc.co.uk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26AA-A45B-41E4-A233-959A9901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0007-A78D-4AB7-8098-74A259F26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114498"/>
            <a:ext cx="4089600" cy="313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07F1C-7AE2-41D9-B626-C9B12138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CE5B96-933F-49F7-A170-A07EE36B12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914" y="2628913"/>
            <a:ext cx="4104000" cy="313932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1FC0-FFAF-45E9-B892-85071A2B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200" y="512763"/>
            <a:ext cx="11304888" cy="10895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45217-EF09-4FD3-97FB-EB781510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14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D476-D9A0-4F8F-ADA7-7D781F07E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460" y="3744000"/>
            <a:ext cx="4680000" cy="1061829"/>
          </a:xfrm>
        </p:spPr>
        <p:txBody>
          <a:bodyPr lIns="72000" rIns="72000" anchor="b"/>
          <a:lstStyle>
            <a:lvl1pPr algn="l">
              <a:defRPr sz="3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2C614-045B-4172-9C4A-72E086453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460" y="4971385"/>
            <a:ext cx="4680000" cy="341632"/>
          </a:xfrm>
        </p:spPr>
        <p:txBody>
          <a:bodyPr lIns="72000" rIns="7200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D0E7-8DC6-44A4-9BF0-E093DA22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887E3A-CA1B-4483-B234-B8C7A29294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" y="1735762"/>
            <a:ext cx="3564000" cy="1491392"/>
          </a:xfrm>
          <a:prstGeom prst="rect">
            <a:avLst/>
          </a:prstGeom>
        </p:spPr>
      </p:pic>
      <p:sp>
        <p:nvSpPr>
          <p:cNvPr id="12" name="Freeform 15">
            <a:extLst>
              <a:ext uri="{FF2B5EF4-FFF2-40B4-BE49-F238E27FC236}">
                <a16:creationId xmlns:a16="http://schemas.microsoft.com/office/drawing/2014/main" id="{CA4DD7F4-DADA-4AFA-B376-855D5688F9AA}"/>
              </a:ext>
            </a:extLst>
          </p:cNvPr>
          <p:cNvSpPr/>
          <p:nvPr userDrawn="1"/>
        </p:nvSpPr>
        <p:spPr>
          <a:xfrm rot="2732648">
            <a:off x="5449123" y="5336502"/>
            <a:ext cx="9382783" cy="212626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F835AC1D-341E-4045-8477-9D454E6C6E98}"/>
              </a:ext>
            </a:extLst>
          </p:cNvPr>
          <p:cNvSpPr/>
          <p:nvPr userDrawn="1"/>
        </p:nvSpPr>
        <p:spPr>
          <a:xfrm rot="18922003">
            <a:off x="6959947" y="2623069"/>
            <a:ext cx="2967320" cy="67205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C8E3DE4-EB20-4558-AEAD-158932BED5FB}"/>
              </a:ext>
            </a:extLst>
          </p:cNvPr>
          <p:cNvSpPr/>
          <p:nvPr userDrawn="1"/>
        </p:nvSpPr>
        <p:spPr>
          <a:xfrm rot="20876818">
            <a:off x="8599486" y="804861"/>
            <a:ext cx="5957887" cy="13493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27A133-EC6E-485A-A201-636371DDC308}"/>
              </a:ext>
            </a:extLst>
          </p:cNvPr>
          <p:cNvSpPr txBox="1"/>
          <p:nvPr userDrawn="1"/>
        </p:nvSpPr>
        <p:spPr>
          <a:xfrm>
            <a:off x="538610" y="5619518"/>
            <a:ext cx="6000417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Attribution-ShareAlike 3.0 Unported License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b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use and share this file, but please attribute it to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thepsc.co.uk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GB" sz="1200" b="1" baseline="0" dirty="0">
              <a:solidFill>
                <a:schemeClr val="tx1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08DAD2BF-6B15-4421-BAEE-5112D73A0B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10" y="6032021"/>
            <a:ext cx="633186" cy="22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305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- Yello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5">
            <a:extLst>
              <a:ext uri="{FF2B5EF4-FFF2-40B4-BE49-F238E27FC236}">
                <a16:creationId xmlns:a16="http://schemas.microsoft.com/office/drawing/2014/main" id="{C5C0BDBF-6169-4374-B3C0-2CA3E818D015}"/>
              </a:ext>
            </a:extLst>
          </p:cNvPr>
          <p:cNvSpPr/>
          <p:nvPr userDrawn="1"/>
        </p:nvSpPr>
        <p:spPr>
          <a:xfrm rot="18900000">
            <a:off x="1041241" y="-1781834"/>
            <a:ext cx="18759424" cy="4248737"/>
          </a:xfrm>
          <a:custGeom>
            <a:avLst/>
            <a:gdLst>
              <a:gd name="connsiteX0" fmla="*/ 671512 w 5957887"/>
              <a:gd name="connsiteY0" fmla="*/ 0 h 1349375"/>
              <a:gd name="connsiteX1" fmla="*/ 671513 w 5957887"/>
              <a:gd name="connsiteY1" fmla="*/ 0 h 1349375"/>
              <a:gd name="connsiteX2" fmla="*/ 5957887 w 5957887"/>
              <a:gd name="connsiteY2" fmla="*/ 0 h 1349375"/>
              <a:gd name="connsiteX3" fmla="*/ 5957887 w 5957887"/>
              <a:gd name="connsiteY3" fmla="*/ 1349375 h 1349375"/>
              <a:gd name="connsiteX4" fmla="*/ 671512 w 5957887"/>
              <a:gd name="connsiteY4" fmla="*/ 1349375 h 1349375"/>
              <a:gd name="connsiteX5" fmla="*/ 671512 w 5957887"/>
              <a:gd name="connsiteY5" fmla="*/ 1343026 h 1349375"/>
              <a:gd name="connsiteX6" fmla="*/ 536180 w 5957887"/>
              <a:gd name="connsiteY6" fmla="*/ 1329383 h 1349375"/>
              <a:gd name="connsiteX7" fmla="*/ 0 w 5957887"/>
              <a:gd name="connsiteY7" fmla="*/ 671513 h 1349375"/>
              <a:gd name="connsiteX8" fmla="*/ 536180 w 5957887"/>
              <a:gd name="connsiteY8" fmla="*/ 13643 h 1349375"/>
              <a:gd name="connsiteX9" fmla="*/ 671512 w 5957887"/>
              <a:gd name="connsiteY9" fmla="*/ 0 h 1349375"/>
              <a:gd name="connsiteX0" fmla="*/ 671512 w 5957887"/>
              <a:gd name="connsiteY0" fmla="*/ 0 h 1349375"/>
              <a:gd name="connsiteX1" fmla="*/ 671513 w 5957887"/>
              <a:gd name="connsiteY1" fmla="*/ 0 h 1349375"/>
              <a:gd name="connsiteX2" fmla="*/ 5957887 w 5957887"/>
              <a:gd name="connsiteY2" fmla="*/ 0 h 1349375"/>
              <a:gd name="connsiteX3" fmla="*/ 5957887 w 5957887"/>
              <a:gd name="connsiteY3" fmla="*/ 1349375 h 1349375"/>
              <a:gd name="connsiteX4" fmla="*/ 671512 w 5957887"/>
              <a:gd name="connsiteY4" fmla="*/ 1349375 h 1349375"/>
              <a:gd name="connsiteX5" fmla="*/ 617862 w 5957887"/>
              <a:gd name="connsiteY5" fmla="*/ 1341176 h 1349375"/>
              <a:gd name="connsiteX6" fmla="*/ 536180 w 5957887"/>
              <a:gd name="connsiteY6" fmla="*/ 1329383 h 1349375"/>
              <a:gd name="connsiteX7" fmla="*/ 0 w 5957887"/>
              <a:gd name="connsiteY7" fmla="*/ 671513 h 1349375"/>
              <a:gd name="connsiteX8" fmla="*/ 536180 w 5957887"/>
              <a:gd name="connsiteY8" fmla="*/ 13643 h 1349375"/>
              <a:gd name="connsiteX9" fmla="*/ 671512 w 5957887"/>
              <a:gd name="connsiteY9" fmla="*/ 0 h 1349375"/>
              <a:gd name="connsiteX0" fmla="*/ 671512 w 5957887"/>
              <a:gd name="connsiteY0" fmla="*/ 0 h 1349375"/>
              <a:gd name="connsiteX1" fmla="*/ 671513 w 5957887"/>
              <a:gd name="connsiteY1" fmla="*/ 0 h 1349375"/>
              <a:gd name="connsiteX2" fmla="*/ 5957887 w 5957887"/>
              <a:gd name="connsiteY2" fmla="*/ 0 h 1349375"/>
              <a:gd name="connsiteX3" fmla="*/ 5957887 w 5957887"/>
              <a:gd name="connsiteY3" fmla="*/ 1349375 h 1349375"/>
              <a:gd name="connsiteX4" fmla="*/ 732562 w 5957887"/>
              <a:gd name="connsiteY4" fmla="*/ 1343825 h 1349375"/>
              <a:gd name="connsiteX5" fmla="*/ 617862 w 5957887"/>
              <a:gd name="connsiteY5" fmla="*/ 1341176 h 1349375"/>
              <a:gd name="connsiteX6" fmla="*/ 536180 w 5957887"/>
              <a:gd name="connsiteY6" fmla="*/ 1329383 h 1349375"/>
              <a:gd name="connsiteX7" fmla="*/ 0 w 5957887"/>
              <a:gd name="connsiteY7" fmla="*/ 671513 h 1349375"/>
              <a:gd name="connsiteX8" fmla="*/ 536180 w 5957887"/>
              <a:gd name="connsiteY8" fmla="*/ 13643 h 1349375"/>
              <a:gd name="connsiteX9" fmla="*/ 671512 w 5957887"/>
              <a:gd name="connsiteY9" fmla="*/ 0 h 134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7887" h="1349375">
                <a:moveTo>
                  <a:pt x="671512" y="0"/>
                </a:moveTo>
                <a:lnTo>
                  <a:pt x="671513" y="0"/>
                </a:lnTo>
                <a:lnTo>
                  <a:pt x="5957887" y="0"/>
                </a:lnTo>
                <a:lnTo>
                  <a:pt x="5957887" y="1349375"/>
                </a:lnTo>
                <a:lnTo>
                  <a:pt x="732562" y="1343825"/>
                </a:lnTo>
                <a:lnTo>
                  <a:pt x="617862" y="1341176"/>
                </a:lnTo>
                <a:cubicBezTo>
                  <a:pt x="572751" y="1336628"/>
                  <a:pt x="581291" y="1333931"/>
                  <a:pt x="536180" y="1329383"/>
                </a:cubicBezTo>
                <a:cubicBezTo>
                  <a:pt x="230183" y="1266767"/>
                  <a:pt x="0" y="996021"/>
                  <a:pt x="0" y="671513"/>
                </a:cubicBezTo>
                <a:cubicBezTo>
                  <a:pt x="0" y="347005"/>
                  <a:pt x="230183" y="76259"/>
                  <a:pt x="536180" y="13643"/>
                </a:cubicBezTo>
                <a:lnTo>
                  <a:pt x="67151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4B6C19-6617-48FB-BBEF-1E2502E16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33" y="3919326"/>
            <a:ext cx="2322000" cy="9716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5A01FB9-B326-43C2-9206-9BE19D6AC977}"/>
              </a:ext>
            </a:extLst>
          </p:cNvPr>
          <p:cNvSpPr txBox="1"/>
          <p:nvPr userDrawn="1"/>
        </p:nvSpPr>
        <p:spPr>
          <a:xfrm>
            <a:off x="80287" y="6265751"/>
            <a:ext cx="2098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0" dirty="0">
                <a:solidFill>
                  <a:schemeClr val="bg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thepsc.co.uk</a:t>
            </a:r>
            <a:r>
              <a:rPr lang="en-US" sz="1600" b="0" i="0" dirty="0">
                <a:solidFill>
                  <a:schemeClr val="bg2"/>
                </a:solidFill>
                <a:latin typeface="+mn-l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92572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psc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creativecommons.org/licenses/by-sa/3.0/deed.en_US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A3D7DBD-12CA-4395-96BA-525435FE254E}"/>
              </a:ext>
            </a:extLst>
          </p:cNvPr>
          <p:cNvSpPr/>
          <p:nvPr userDrawn="1"/>
        </p:nvSpPr>
        <p:spPr>
          <a:xfrm>
            <a:off x="0" y="6021388"/>
            <a:ext cx="12192000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EF08C-5B28-414E-BF50-F3154101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200" y="512763"/>
            <a:ext cx="52200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969D0-4C6C-416D-9ECA-28F07B6A9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2457260"/>
            <a:ext cx="4089600" cy="3139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7556D-57B4-4229-B29B-9E78DC09C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9290" y="6307278"/>
            <a:ext cx="540000" cy="2462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1FD34E-1804-4A56-9814-F21504CF5C2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60816EA3-F5D6-4018-8E54-EC586FC466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933" y="6322762"/>
            <a:ext cx="1098000" cy="2311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96CCA77-8D1F-4659-9760-CEBDA6F47F1C}"/>
              </a:ext>
            </a:extLst>
          </p:cNvPr>
          <p:cNvSpPr txBox="1"/>
          <p:nvPr userDrawn="1"/>
        </p:nvSpPr>
        <p:spPr>
          <a:xfrm>
            <a:off x="2913212" y="6315229"/>
            <a:ext cx="415607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GB" sz="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Creative Commons Attribution-ShareAlike 3.0 Unported License</a:t>
            </a:r>
            <a:r>
              <a:rPr lang="en-GB" sz="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br>
              <a:rPr lang="en-GB" sz="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use and share this file, but please attribute it to </a:t>
            </a:r>
            <a:r>
              <a:rPr lang="en-GB" sz="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thepsc.co.uk</a:t>
            </a:r>
            <a:r>
              <a:rPr lang="en-GB" sz="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GB" sz="800" b="1" baseline="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59CFF72-3967-4509-85AC-EB6E8F1388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6324094"/>
            <a:ext cx="633186" cy="22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36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49" r:id="rId3"/>
    <p:sldLayoutId id="214748366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ts val="100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279" userDrawn="1">
          <p15:clr>
            <a:srgbClr val="F26B43"/>
          </p15:clr>
        </p15:guide>
        <p15:guide id="5" pos="7355" userDrawn="1">
          <p15:clr>
            <a:srgbClr val="F26B43"/>
          </p15:clr>
        </p15:guide>
        <p15:guide id="6" pos="7401" userDrawn="1">
          <p15:clr>
            <a:srgbClr val="F26B43"/>
          </p15:clr>
        </p15:guide>
        <p15:guide id="7" pos="1300" userDrawn="1">
          <p15:clr>
            <a:srgbClr val="F26B43"/>
          </p15:clr>
        </p15:guide>
        <p15:guide id="8" pos="3522" userDrawn="1">
          <p15:clr>
            <a:srgbClr val="F26B43"/>
          </p15:clr>
        </p15:guide>
        <p15:guide id="9" pos="3568" userDrawn="1">
          <p15:clr>
            <a:srgbClr val="F26B43"/>
          </p15:clr>
        </p15:guide>
        <p15:guide id="10" pos="4112" userDrawn="1">
          <p15:clr>
            <a:srgbClr val="F26B43"/>
          </p15:clr>
        </p15:guide>
        <p15:guide id="11" pos="4158" userDrawn="1">
          <p15:clr>
            <a:srgbClr val="F26B43"/>
          </p15:clr>
        </p15:guide>
        <p15:guide id="12" orient="horz" pos="1888" userDrawn="1">
          <p15:clr>
            <a:srgbClr val="F26B43"/>
          </p15:clr>
        </p15:guide>
        <p15:guide id="13" orient="horz" pos="2251" userDrawn="1">
          <p15:clr>
            <a:srgbClr val="F26B43"/>
          </p15:clr>
        </p15:guide>
        <p15:guide id="14" orient="horz" pos="2432" userDrawn="1">
          <p15:clr>
            <a:srgbClr val="F26B43"/>
          </p15:clr>
        </p15:guide>
        <p15:guide id="15" orient="horz" pos="3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psc.co.uk/capability-build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0981-3638-4E17-95BB-A5ABFE824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459" y="3259252"/>
            <a:ext cx="5142715" cy="1546577"/>
          </a:xfrm>
        </p:spPr>
        <p:txBody>
          <a:bodyPr/>
          <a:lstStyle/>
          <a:p>
            <a:r>
              <a:rPr lang="en-GB" dirty="0"/>
              <a:t>Pugh Matrix -</a:t>
            </a:r>
            <a:br>
              <a:rPr lang="en-GB" dirty="0"/>
            </a:br>
            <a:r>
              <a:rPr lang="en-GB" dirty="0"/>
              <a:t>Guidance and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3484E-8F83-492F-BD16-99B78636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860CC4C-F9E7-473B-86F6-7864BA5F8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Capability </a:t>
            </a:r>
            <a:r>
              <a:rPr lang="en-US" dirty="0"/>
              <a:t>Building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06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3A9718-AEF0-4BBA-9965-EAD84005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25156"/>
            <a:ext cx="5652443" cy="480131"/>
          </a:xfrm>
        </p:spPr>
        <p:txBody>
          <a:bodyPr/>
          <a:lstStyle/>
          <a:p>
            <a:r>
              <a:rPr lang="en-US" sz="2800" b="1" dirty="0"/>
              <a:t>Pugh Matrix</a:t>
            </a:r>
            <a:endParaRPr lang="en-GB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79A7AC-DD6E-4F1F-84F1-F8DE98F6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F0CCECF4-C582-4D31-9BDC-6B0B82D234B3}"/>
              </a:ext>
            </a:extLst>
          </p:cNvPr>
          <p:cNvSpPr txBox="1">
            <a:spLocks/>
          </p:cNvSpPr>
          <p:nvPr/>
        </p:nvSpPr>
        <p:spPr>
          <a:xfrm>
            <a:off x="515938" y="992894"/>
            <a:ext cx="5652443" cy="3429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/>
                </a:solidFill>
              </a:rPr>
              <a:t>Template</a:t>
            </a: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84C8DB6-4E9C-5FD9-923D-1DEEB766F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460503"/>
              </p:ext>
            </p:extLst>
          </p:nvPr>
        </p:nvGraphicFramePr>
        <p:xfrm>
          <a:off x="2114550" y="1803546"/>
          <a:ext cx="7962900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62952" imgH="3460588" progId="Excel.Sheet.12">
                  <p:embed/>
                </p:oleObj>
              </mc:Choice>
              <mc:Fallback>
                <p:oleObj name="Worksheet" r:id="rId3" imgW="7962952" imgH="34605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4550" y="1803546"/>
                        <a:ext cx="7962900" cy="346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1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3A9718-AEF0-4BBA-9965-EAD84005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25156"/>
            <a:ext cx="5652443" cy="480131"/>
          </a:xfrm>
        </p:spPr>
        <p:txBody>
          <a:bodyPr/>
          <a:lstStyle/>
          <a:p>
            <a:r>
              <a:rPr lang="en-US" sz="2800" b="1" dirty="0"/>
              <a:t>Pugh Matrix</a:t>
            </a:r>
            <a:endParaRPr lang="en-GB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79A7AC-DD6E-4F1F-84F1-F8DE98F6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FD34E-1804-4A56-9814-F21504CF5C2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F0CCECF4-C582-4D31-9BDC-6B0B82D234B3}"/>
              </a:ext>
            </a:extLst>
          </p:cNvPr>
          <p:cNvSpPr txBox="1">
            <a:spLocks/>
          </p:cNvSpPr>
          <p:nvPr/>
        </p:nvSpPr>
        <p:spPr>
          <a:xfrm>
            <a:off x="515938" y="992894"/>
            <a:ext cx="5652443" cy="3429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/>
                </a:solidFill>
              </a:rPr>
              <a:t>Example</a:t>
            </a: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47B2EE-F1AA-9578-1BC6-4DE64150F0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399084"/>
              </p:ext>
            </p:extLst>
          </p:nvPr>
        </p:nvGraphicFramePr>
        <p:xfrm>
          <a:off x="2463800" y="2054130"/>
          <a:ext cx="72644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264607" imgH="3873315" progId="Excel.Sheet.12">
                  <p:embed/>
                </p:oleObj>
              </mc:Choice>
              <mc:Fallback>
                <p:oleObj name="Worksheet" r:id="rId3" imgW="7264607" imgH="3873315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84C8DB6-4E9C-5FD9-923D-1DEEB766FF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3800" y="2054130"/>
                        <a:ext cx="7264400" cy="387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435C2E52-B952-A526-B815-96BCEA5E2758}"/>
              </a:ext>
            </a:extLst>
          </p:cNvPr>
          <p:cNvSpPr txBox="1">
            <a:spLocks/>
          </p:cNvSpPr>
          <p:nvPr/>
        </p:nvSpPr>
        <p:spPr>
          <a:xfrm>
            <a:off x="939877" y="1461914"/>
            <a:ext cx="10157552" cy="3416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tx1"/>
                </a:solidFill>
              </a:rPr>
              <a:t>“Where should Oldtown University allocate the funding it received from a recent donation”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1E14F29-1B94-4E4A-8E1F-A9497941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40" y="525472"/>
            <a:ext cx="11304888" cy="480131"/>
          </a:xfrm>
        </p:spPr>
        <p:txBody>
          <a:bodyPr/>
          <a:lstStyle/>
          <a:p>
            <a:r>
              <a:rPr lang="en-US" sz="2800" b="1" dirty="0"/>
              <a:t>How to use a Pugh Matrix (from our FEP </a:t>
            </a:r>
            <a:r>
              <a:rPr lang="en-US" sz="2800" b="1" dirty="0" err="1"/>
              <a:t>programme</a:t>
            </a:r>
            <a:r>
              <a:rPr lang="en-US" sz="2800" b="1" dirty="0"/>
              <a:t>)</a:t>
            </a:r>
            <a:endParaRPr lang="en-GB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957A0-C3DB-440A-8D50-4BFD5FAE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818" y="6377174"/>
            <a:ext cx="540000" cy="246221"/>
          </a:xfrm>
        </p:spPr>
        <p:txBody>
          <a:bodyPr/>
          <a:lstStyle/>
          <a:p>
            <a:fld id="{F41FD34E-1804-4A56-9814-F21504CF5C2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81011DE-D30D-4401-AA08-91277D346CAA}"/>
              </a:ext>
            </a:extLst>
          </p:cNvPr>
          <p:cNvSpPr txBox="1">
            <a:spLocks/>
          </p:cNvSpPr>
          <p:nvPr/>
        </p:nvSpPr>
        <p:spPr bwMode="gray">
          <a:xfrm>
            <a:off x="7900668" y="1150281"/>
            <a:ext cx="2587941" cy="430887"/>
          </a:xfrm>
          <a:prstGeom prst="rect">
            <a:avLst/>
          </a:prstGeom>
        </p:spPr>
        <p:txBody>
          <a:bodyPr/>
          <a:lstStyle>
            <a:lvl1pPr marL="288000" indent="-288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b="1" dirty="0">
                <a:solidFill>
                  <a:schemeClr val="accent1"/>
                </a:solidFill>
              </a:rPr>
              <a:t>PowerPoint instructions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E3BCAF-503F-44ED-9A04-31F5325DD651}"/>
              </a:ext>
            </a:extLst>
          </p:cNvPr>
          <p:cNvSpPr txBox="1"/>
          <p:nvPr/>
        </p:nvSpPr>
        <p:spPr bwMode="gray">
          <a:xfrm>
            <a:off x="586810" y="1150281"/>
            <a:ext cx="7121795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What is this tool?</a:t>
            </a:r>
          </a:p>
          <a:p>
            <a:r>
              <a:rPr lang="en-US" sz="1200" dirty="0"/>
              <a:t>A Pugh matrix will provide a semi-quantitative evaluation of each idea or option – you will be able to rank them according to the final score. This ranking depends on the weightings you select – if you change the weightings, you will get a different result.</a:t>
            </a:r>
          </a:p>
          <a:p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1AE8E7-9237-4377-81BA-1B935CEA6E9A}"/>
              </a:ext>
            </a:extLst>
          </p:cNvPr>
          <p:cNvSpPr txBox="1"/>
          <p:nvPr/>
        </p:nvSpPr>
        <p:spPr bwMode="gray">
          <a:xfrm>
            <a:off x="601707" y="2936308"/>
            <a:ext cx="6922064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738" indent="-185738"/>
            <a:r>
              <a:rPr lang="en-GB" sz="1400" b="1" dirty="0">
                <a:solidFill>
                  <a:schemeClr val="tx2"/>
                </a:solidFill>
              </a:rPr>
              <a:t>Filling out the matrix</a:t>
            </a:r>
          </a:p>
          <a:p>
            <a:pPr marL="185738" indent="-185738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200" dirty="0"/>
              <a:t>Your weightings could be based on rankings (1, 2, 3, 4) or a set scale (e.g. 1-10)</a:t>
            </a:r>
          </a:p>
          <a:p>
            <a:pPr marL="185738" indent="-185738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200" dirty="0"/>
              <a:t>Use a simple scoring system to capture how well each option addresses a certain factor. You may wish to use a scale that allows negatives (</a:t>
            </a:r>
            <a:r>
              <a:rPr lang="en-US" sz="1200" dirty="0" err="1"/>
              <a:t>eg</a:t>
            </a:r>
            <a:r>
              <a:rPr lang="en-US" sz="1200" dirty="0"/>
              <a:t> -1 to 1).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C75D35-5F4A-4296-857D-FAB374983D0D}"/>
              </a:ext>
            </a:extLst>
          </p:cNvPr>
          <p:cNvSpPr txBox="1"/>
          <p:nvPr/>
        </p:nvSpPr>
        <p:spPr bwMode="gray">
          <a:xfrm>
            <a:off x="586811" y="2102979"/>
            <a:ext cx="697777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When to use this tool?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US" sz="1200" dirty="0"/>
              <a:t>You can use this tool to challenge your thinking as well as to </a:t>
            </a:r>
            <a:r>
              <a:rPr lang="en-US" sz="1200" dirty="0" err="1"/>
              <a:t>prioritise</a:t>
            </a:r>
            <a:r>
              <a:rPr lang="en-US" sz="1200" dirty="0"/>
              <a:t> your ideas. It works for any decision in which several factors with different levels of importance are involved. </a:t>
            </a:r>
            <a:endParaRPr lang="en-GB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C2252C-1A6D-48AE-B8ED-CB0766922258}"/>
              </a:ext>
            </a:extLst>
          </p:cNvPr>
          <p:cNvCxnSpPr>
            <a:cxnSpLocks/>
          </p:cNvCxnSpPr>
          <p:nvPr/>
        </p:nvCxnSpPr>
        <p:spPr bwMode="gray">
          <a:xfrm>
            <a:off x="7791948" y="1458577"/>
            <a:ext cx="40811" cy="292454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62D753D-A8ED-4CB2-9824-D31C50BF8B22}"/>
              </a:ext>
            </a:extLst>
          </p:cNvPr>
          <p:cNvSpPr txBox="1">
            <a:spLocks/>
          </p:cNvSpPr>
          <p:nvPr/>
        </p:nvSpPr>
        <p:spPr bwMode="gray">
          <a:xfrm>
            <a:off x="8001341" y="1458577"/>
            <a:ext cx="3797337" cy="1114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6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188" indent="-1714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57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113" indent="-1857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200" b="0" cap="none" dirty="0"/>
              <a:t>This matrix is imported as an object from Excel. Double clicking will open the table as an editable Excel object.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200" b="0" cap="none" dirty="0"/>
              <a:t>Changing any numerical value will automatically update the total for a column.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5AC93-DD18-22D3-381C-BD7A95E8FCF5}"/>
              </a:ext>
            </a:extLst>
          </p:cNvPr>
          <p:cNvSpPr txBox="1"/>
          <p:nvPr/>
        </p:nvSpPr>
        <p:spPr bwMode="gray">
          <a:xfrm>
            <a:off x="7897411" y="3782694"/>
            <a:ext cx="4098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Find more tools</a:t>
            </a:r>
            <a:r>
              <a:rPr lang="en-GB" sz="1400" b="1">
                <a:solidFill>
                  <a:schemeClr val="tx2"/>
                </a:solidFill>
              </a:rPr>
              <a:t>, templates and videos </a:t>
            </a:r>
            <a:r>
              <a:rPr lang="en-GB" sz="1400" b="1" dirty="0">
                <a:solidFill>
                  <a:schemeClr val="tx2"/>
                </a:solidFill>
              </a:rPr>
              <a:t>at:</a:t>
            </a:r>
            <a:endParaRPr lang="en-GB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F580CA-D58B-2368-21E6-4386C8C5D6A8}"/>
              </a:ext>
            </a:extLst>
          </p:cNvPr>
          <p:cNvSpPr txBox="1"/>
          <p:nvPr/>
        </p:nvSpPr>
        <p:spPr bwMode="gray">
          <a:xfrm>
            <a:off x="8059680" y="4075347"/>
            <a:ext cx="3135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linkClick r:id="rId3"/>
              </a:rPr>
              <a:t>thepsc.co.uk/capability-building/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601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 PSC v1">
      <a:dk1>
        <a:srgbClr val="3D454B"/>
      </a:dk1>
      <a:lt1>
        <a:srgbClr val="FFFFFF"/>
      </a:lt1>
      <a:dk2>
        <a:srgbClr val="1B1E56"/>
      </a:dk2>
      <a:lt2>
        <a:srgbClr val="FDDE7A"/>
      </a:lt2>
      <a:accent1>
        <a:srgbClr val="1B1E56"/>
      </a:accent1>
      <a:accent2>
        <a:srgbClr val="FDDE7A"/>
      </a:accent2>
      <a:accent3>
        <a:srgbClr val="065252"/>
      </a:accent3>
      <a:accent4>
        <a:srgbClr val="4C2C49"/>
      </a:accent4>
      <a:accent5>
        <a:srgbClr val="F65244"/>
      </a:accent5>
      <a:accent6>
        <a:srgbClr val="CCCDC1"/>
      </a:accent6>
      <a:hlink>
        <a:srgbClr val="484FC6"/>
      </a:hlink>
      <a:folHlink>
        <a:srgbClr val="1B1E5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lIns="36000" tIns="36000" rIns="36000" bIns="36000"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 PSC Story Master Template v1a (with guidance)" id="{74C4BDF2-2EDB-4571-9DD9-D3130DBF6683}" vid="{0121F342-1E47-494A-B32A-549288EB80F7}"/>
    </a:ext>
  </a:extLst>
</a:theme>
</file>

<file path=ppt/theme/theme2.xml><?xml version="1.0" encoding="utf-8"?>
<a:theme xmlns:a="http://schemas.openxmlformats.org/drawingml/2006/main" name="Office Theme">
  <a:themeElements>
    <a:clrScheme name="The PSC v1">
      <a:dk1>
        <a:srgbClr val="3D454B"/>
      </a:dk1>
      <a:lt1>
        <a:srgbClr val="FFFFFF"/>
      </a:lt1>
      <a:dk2>
        <a:srgbClr val="1B1E56"/>
      </a:dk2>
      <a:lt2>
        <a:srgbClr val="FDDE7A"/>
      </a:lt2>
      <a:accent1>
        <a:srgbClr val="1B1E56"/>
      </a:accent1>
      <a:accent2>
        <a:srgbClr val="FDDE7A"/>
      </a:accent2>
      <a:accent3>
        <a:srgbClr val="065252"/>
      </a:accent3>
      <a:accent4>
        <a:srgbClr val="4C2C49"/>
      </a:accent4>
      <a:accent5>
        <a:srgbClr val="F65244"/>
      </a:accent5>
      <a:accent6>
        <a:srgbClr val="CCCDC1"/>
      </a:accent6>
      <a:hlink>
        <a:srgbClr val="484FC6"/>
      </a:hlink>
      <a:folHlink>
        <a:srgbClr val="1B1E56"/>
      </a:folHlink>
    </a:clrScheme>
    <a:fontScheme name="The PSC v1">
      <a:majorFont>
        <a:latin typeface="GT Sectra Display Bold"/>
        <a:ea typeface=""/>
        <a:cs typeface=""/>
      </a:majorFont>
      <a:minorFont>
        <a:latin typeface="Gilro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he PSC v1">
      <a:dk1>
        <a:srgbClr val="3D454B"/>
      </a:dk1>
      <a:lt1>
        <a:srgbClr val="FFFFFF"/>
      </a:lt1>
      <a:dk2>
        <a:srgbClr val="1B1E56"/>
      </a:dk2>
      <a:lt2>
        <a:srgbClr val="FDDE7A"/>
      </a:lt2>
      <a:accent1>
        <a:srgbClr val="1B1E56"/>
      </a:accent1>
      <a:accent2>
        <a:srgbClr val="FDDE7A"/>
      </a:accent2>
      <a:accent3>
        <a:srgbClr val="065252"/>
      </a:accent3>
      <a:accent4>
        <a:srgbClr val="4C2C49"/>
      </a:accent4>
      <a:accent5>
        <a:srgbClr val="F65244"/>
      </a:accent5>
      <a:accent6>
        <a:srgbClr val="CCCDC1"/>
      </a:accent6>
      <a:hlink>
        <a:srgbClr val="484FC6"/>
      </a:hlink>
      <a:folHlink>
        <a:srgbClr val="1B1E56"/>
      </a:folHlink>
    </a:clrScheme>
    <a:fontScheme name="The PSC v1">
      <a:majorFont>
        <a:latin typeface="GT Sectra Display Bold"/>
        <a:ea typeface=""/>
        <a:cs typeface=""/>
      </a:majorFont>
      <a:minorFont>
        <a:latin typeface="Gilro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PSC Story Master Template v1a (with guidance)</Template>
  <TotalTime>4996</TotalTime>
  <Words>259</Words>
  <Application>Microsoft Office PowerPoint</Application>
  <PresentationFormat>Widescreen</PresentationFormat>
  <Paragraphs>23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Gilroy Medium</vt:lpstr>
      <vt:lpstr>Wingdings</vt:lpstr>
      <vt:lpstr>Office Theme</vt:lpstr>
      <vt:lpstr>Microsoft Excel Worksheet</vt:lpstr>
      <vt:lpstr>Pugh Matrix - Guidance and Template</vt:lpstr>
      <vt:lpstr>Pugh Matrix</vt:lpstr>
      <vt:lpstr>Pugh Matrix</vt:lpstr>
      <vt:lpstr>How to use a Pugh Matrix (from our FEP programme)</vt:lpstr>
    </vt:vector>
  </TitlesOfParts>
  <Company>The 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Definition Sheet (PDS) Template</dc:title>
  <dc:creator>The PSC</dc:creator>
  <cp:lastModifiedBy>Sophia Martin</cp:lastModifiedBy>
  <cp:revision>38</cp:revision>
  <dcterms:created xsi:type="dcterms:W3CDTF">2020-07-06T10:22:31Z</dcterms:created>
  <dcterms:modified xsi:type="dcterms:W3CDTF">2023-08-14T10:19:12Z</dcterms:modified>
</cp:coreProperties>
</file>